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0" r:id="rId1"/>
  </p:sldMasterIdLst>
  <p:notesMasterIdLst>
    <p:notesMasterId r:id="rId21"/>
  </p:notesMasterIdLst>
  <p:sldIdLst>
    <p:sldId id="310" r:id="rId2"/>
    <p:sldId id="344" r:id="rId3"/>
    <p:sldId id="343" r:id="rId4"/>
    <p:sldId id="333" r:id="rId5"/>
    <p:sldId id="325" r:id="rId6"/>
    <p:sldId id="338" r:id="rId7"/>
    <p:sldId id="339" r:id="rId8"/>
    <p:sldId id="354" r:id="rId9"/>
    <p:sldId id="340" r:id="rId10"/>
    <p:sldId id="341" r:id="rId11"/>
    <p:sldId id="350" r:id="rId12"/>
    <p:sldId id="355" r:id="rId13"/>
    <p:sldId id="347" r:id="rId14"/>
    <p:sldId id="352" r:id="rId15"/>
    <p:sldId id="356" r:id="rId16"/>
    <p:sldId id="348" r:id="rId17"/>
    <p:sldId id="349" r:id="rId18"/>
    <p:sldId id="353" r:id="rId19"/>
    <p:sldId id="320"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DM Sans" pitchFamily="2" charset="0"/>
      <p:regular r:id="rId26"/>
      <p:bold r:id="rId27"/>
      <p:italic r:id="rId28"/>
      <p:boldItalic r:id="rId29"/>
    </p:embeddedFont>
    <p:embeddedFont>
      <p:font typeface="DM Serif Display" pitchFamily="2" charset="0"/>
      <p:regular r:id="rId30"/>
      <p: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a:srgbClr val="FFF2CC"/>
    <a:srgbClr val="DDEBF7"/>
    <a:srgbClr val="E2EFDA"/>
    <a:srgbClr val="FF1600"/>
    <a:srgbClr val="1332FF"/>
    <a:srgbClr val="6BA42C"/>
    <a:srgbClr val="99CCFF"/>
    <a:srgbClr val="F84A4A"/>
    <a:srgbClr val="FFFF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AB16BB-AEA0-4CA2-814A-0FCAEDB63BED}">
  <a:tblStyle styleId="{70AB16BB-AEA0-4CA2-814A-0FCAEDB63BE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C45DBFC-32B1-481C-B8DB-04511E8DBEA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37" autoAdjust="0"/>
    <p:restoredTop sz="93447" autoAdjust="0"/>
  </p:normalViewPr>
  <p:slideViewPr>
    <p:cSldViewPr snapToGrid="0">
      <p:cViewPr varScale="1">
        <p:scale>
          <a:sx n="139" d="100"/>
          <a:sy n="139" d="100"/>
        </p:scale>
        <p:origin x="75" y="243"/>
      </p:cViewPr>
      <p:guideLst>
        <p:guide orient="horz" pos="1620"/>
        <p:guide pos="2880"/>
      </p:guideLst>
    </p:cSldViewPr>
  </p:slideViewPr>
  <p:notesTextViewPr>
    <p:cViewPr>
      <p:scale>
        <a:sx n="1" d="1"/>
        <a:sy n="1" d="1"/>
      </p:scale>
      <p:origin x="0" y="0"/>
    </p:cViewPr>
  </p:notesTextViewPr>
  <p:notesViewPr>
    <p:cSldViewPr snapToGrid="0" showGuides="1">
      <p:cViewPr varScale="1">
        <p:scale>
          <a:sx n="85" d="100"/>
          <a:sy n="85" d="100"/>
        </p:scale>
        <p:origin x="1926" y="5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052311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535359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905121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03964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theory - all other things being equal - replicating the same experiment three times should produce three times the same result. This is equivalent to saying that, for a given fraction, the sum of protein amount values across all included proteins of the data set should be equal for all three replicates. However, this is not the case because in reality, experimental conditions aren’t ideal and are subject to various sources of distortion, including naturally occurring statistical fluctuations and limited measurement accuracy. Thus, in order to ensure comparability of our data, it was necessary to perform a column-wise normalization step.</a:t>
            </a:r>
            <a:endParaRPr lang="de-DE" dirty="0"/>
          </a:p>
          <a:p>
            <a:endParaRPr lang="de-DE" dirty="0"/>
          </a:p>
        </p:txBody>
      </p:sp>
    </p:spTree>
    <p:extLst>
      <p:ext uri="{BB962C8B-B14F-4D97-AF65-F5344CB8AC3E}">
        <p14:creationId xmlns:p14="http://schemas.microsoft.com/office/powerpoint/2010/main" val="3934109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a:t>This led to the removal of another 25 proteins from our data set. Therefore, we removed a total of 32 proteins from our data set, which amounts to around 0.5% of all proteins from our native data set.</a:t>
            </a:r>
            <a:endParaRPr lang="de-DE" dirty="0"/>
          </a:p>
        </p:txBody>
      </p:sp>
    </p:spTree>
    <p:extLst>
      <p:ext uri="{BB962C8B-B14F-4D97-AF65-F5344CB8AC3E}">
        <p14:creationId xmlns:p14="http://schemas.microsoft.com/office/powerpoint/2010/main" val="4157144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theory - all other things being equal - replicating the same experiment three times should produce three times the same result. This is equivalent to saying that, for a given fraction, the sum of protein amount values across all included proteins of the data set should be equal for all three replicates. However, this is not the case because in reality, experimental conditions aren’t ideal and are subject to various sources of distortion, including naturally occurring statistical fluctuations and limited measurement accuracy. Thus, in order to ensure comparability of our data, it was necessary to perform a column-wise normalization step.</a:t>
            </a:r>
            <a:endParaRPr lang="de-DE" dirty="0"/>
          </a:p>
          <a:p>
            <a:endParaRPr lang="de-DE" dirty="0"/>
          </a:p>
        </p:txBody>
      </p:sp>
    </p:spTree>
    <p:extLst>
      <p:ext uri="{BB962C8B-B14F-4D97-AF65-F5344CB8AC3E}">
        <p14:creationId xmlns:p14="http://schemas.microsoft.com/office/powerpoint/2010/main" val="700813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Hier ein anderen Plot nehmen ohne lokal maximum dann kann ich daraus eine </a:t>
            </a:r>
            <a:r>
              <a:rPr lang="de-DE" dirty="0" err="1"/>
              <a:t>grafik</a:t>
            </a:r>
            <a:r>
              <a:rPr lang="de-DE" dirty="0"/>
              <a:t> machen wo shift erklärt wird</a:t>
            </a:r>
          </a:p>
          <a:p>
            <a:r>
              <a:rPr lang="de-DE" dirty="0"/>
              <a:t>Soll ich eine </a:t>
            </a:r>
            <a:r>
              <a:rPr lang="de-DE" dirty="0" err="1"/>
              <a:t>grafik</a:t>
            </a:r>
            <a:r>
              <a:rPr lang="de-DE" dirty="0"/>
              <a:t> mit </a:t>
            </a:r>
            <a:r>
              <a:rPr lang="de-DE" dirty="0" err="1"/>
              <a:t>tabellen</a:t>
            </a:r>
            <a:r>
              <a:rPr lang="de-DE" dirty="0"/>
              <a:t> und </a:t>
            </a:r>
            <a:r>
              <a:rPr lang="de-DE" dirty="0" err="1"/>
              <a:t>vektoren</a:t>
            </a:r>
            <a:r>
              <a:rPr lang="de-DE" dirty="0"/>
              <a:t> machen um zu erklären wie wir die </a:t>
            </a:r>
            <a:r>
              <a:rPr lang="de-DE" dirty="0" err="1"/>
              <a:t>signifikanz</a:t>
            </a:r>
            <a:r>
              <a:rPr lang="de-DE" dirty="0"/>
              <a:t> berechnet haben?</a:t>
            </a:r>
          </a:p>
          <a:p>
            <a:endParaRPr lang="de-DE" dirty="0"/>
          </a:p>
          <a:p>
            <a:r>
              <a:rPr lang="de-DE" dirty="0"/>
              <a:t>Info:</a:t>
            </a:r>
            <a:r>
              <a:rPr lang="en-US" dirty="0"/>
              <a:t>7127 t-tests performed. P-values were corrected for multiple testing by controlling the false-discovery rate (FDR) according to </a:t>
            </a:r>
            <a:r>
              <a:rPr lang="en-US" dirty="0" err="1"/>
              <a:t>Benjamini</a:t>
            </a:r>
            <a:r>
              <a:rPr lang="en-US" dirty="0"/>
              <a:t> and Hochberg (1995), using the function </a:t>
            </a:r>
            <a:r>
              <a:rPr lang="en-US" dirty="0" err="1"/>
              <a:t>p.adjust</a:t>
            </a:r>
            <a:r>
              <a:rPr lang="en-US" dirty="0"/>
              <a:t>. Therefore, difference in protein amount was regarded as significant if the FDR-corrected p-value p was smaller than the chosen significance level of α = 0.05. </a:t>
            </a:r>
            <a:endParaRPr lang="de-DE" dirty="0"/>
          </a:p>
        </p:txBody>
      </p:sp>
    </p:spTree>
    <p:extLst>
      <p:ext uri="{BB962C8B-B14F-4D97-AF65-F5344CB8AC3E}">
        <p14:creationId xmlns:p14="http://schemas.microsoft.com/office/powerpoint/2010/main" val="1893169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theory - all other things being equal - replicating the same experiment three times should produce three times the same result. This is equivalent to saying that, for a given fraction, the sum of protein amount values across all included proteins of the data set should be equal for all three replicates. However, this is not the case because in reality, experimental conditions aren’t ideal and are subject to various sources of distortion, including naturally occurring statistical fluctuations and limited measurement accuracy. Thus, in order to ensure comparability of our data, it was necessary to perform a column-wise normalization step.</a:t>
            </a:r>
            <a:endParaRPr lang="de-DE" dirty="0"/>
          </a:p>
          <a:p>
            <a:endParaRPr lang="de-DE" dirty="0"/>
          </a:p>
        </p:txBody>
      </p:sp>
    </p:spTree>
    <p:extLst>
      <p:ext uri="{BB962C8B-B14F-4D97-AF65-F5344CB8AC3E}">
        <p14:creationId xmlns:p14="http://schemas.microsoft.com/office/powerpoint/2010/main" val="3322806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theory - all other things being equal - replicating the same experiment three times should produce three times the same result. This is equivalent to saying that, for a given fraction, the sum of protein amount values across all included proteins of the data set should be equal for all three replicates. However, this is not the case because in reality, experimental conditions aren’t ideal and are subject to various sources of distortion, including naturally occurring statistical fluctuations and limited measurement accuracy. Thus, in order to ensure comparability of our data, it was necessary to perform a column-wise normalization step.</a:t>
            </a:r>
            <a:endParaRPr lang="de-DE" dirty="0"/>
          </a:p>
          <a:p>
            <a:endParaRPr lang="de-DE" dirty="0"/>
          </a:p>
        </p:txBody>
      </p:sp>
    </p:spTree>
    <p:extLst>
      <p:ext uri="{BB962C8B-B14F-4D97-AF65-F5344CB8AC3E}">
        <p14:creationId xmlns:p14="http://schemas.microsoft.com/office/powerpoint/2010/main" val="3925567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15550" y="2970425"/>
            <a:ext cx="4049400" cy="9030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00" i="1"/>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15550" y="1176765"/>
            <a:ext cx="2080200" cy="12336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87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4" name="Google Shape;14;p3"/>
          <p:cNvSpPr txBox="1">
            <a:spLocks noGrp="1"/>
          </p:cNvSpPr>
          <p:nvPr>
            <p:ph type="subTitle" idx="1"/>
          </p:nvPr>
        </p:nvSpPr>
        <p:spPr>
          <a:xfrm>
            <a:off x="715550" y="3942976"/>
            <a:ext cx="4049400" cy="360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ckground">
  <p:cSld name="CUSTOM_4">
    <p:spTree>
      <p:nvGrpSpPr>
        <p:cNvPr id="1" name="Shape 15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1">
  <p:cSld name="CUSTOM_4_1">
    <p:spTree>
      <p:nvGrpSpPr>
        <p:cNvPr id="1" name="Shape 15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700" y="538250"/>
            <a:ext cx="7713000" cy="6141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1pPr>
            <a:lvl2pPr lvl="1">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2pPr>
            <a:lvl3pPr lvl="2">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3pPr>
            <a:lvl4pPr lvl="3">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4pPr>
            <a:lvl5pPr lvl="4">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5pPr>
            <a:lvl6pPr lvl="5">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6pPr>
            <a:lvl7pPr lvl="6">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7pPr>
            <a:lvl8pPr lvl="7">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8pPr>
            <a:lvl9pPr lvl="8">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715550" y="1152475"/>
            <a:ext cx="77130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DM Sans"/>
              <a:buChar char="●"/>
              <a:defRPr sz="1800">
                <a:solidFill>
                  <a:schemeClr val="dk2"/>
                </a:solidFill>
                <a:latin typeface="DM Sans"/>
                <a:ea typeface="DM Sans"/>
                <a:cs typeface="DM Sans"/>
                <a:sym typeface="DM Sans"/>
              </a:defRPr>
            </a:lvl1pPr>
            <a:lvl2pPr marL="914400" lvl="1"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2pPr>
            <a:lvl3pPr marL="1371600" lvl="2"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3pPr>
            <a:lvl4pPr marL="1828800" lvl="3"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4pPr>
            <a:lvl5pPr marL="2286000" lvl="4"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5pPr>
            <a:lvl6pPr marL="2743200" lvl="5"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6pPr>
            <a:lvl7pPr marL="3200400" lvl="6"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7pPr>
            <a:lvl8pPr marL="3657600" lvl="7"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8pPr>
            <a:lvl9pPr marL="4114800" lvl="8"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76" r:id="rId2"/>
    <p:sldLayoutId id="2147483677"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medlineplus.gov/genetics/condition/hyperferritinemia-cataract-syndrome/"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FD433997-33F5-9575-5F92-8DF46FE3689F}"/>
              </a:ext>
            </a:extLst>
          </p:cNvPr>
          <p:cNvSpPr txBox="1"/>
          <p:nvPr/>
        </p:nvSpPr>
        <p:spPr>
          <a:xfrm>
            <a:off x="353684" y="285750"/>
            <a:ext cx="4968814" cy="1754326"/>
          </a:xfrm>
          <a:prstGeom prst="rect">
            <a:avLst/>
          </a:prstGeom>
          <a:noFill/>
        </p:spPr>
        <p:txBody>
          <a:bodyPr wrap="square">
            <a:spAutoFit/>
          </a:bodyPr>
          <a:lstStyle/>
          <a:p>
            <a:r>
              <a:rPr lang="de-DE" sz="5400" b="1" dirty="0">
                <a:solidFill>
                  <a:schemeClr val="bg1"/>
                </a:solidFill>
                <a:latin typeface="DM Sans" pitchFamily="2" charset="0"/>
                <a:cs typeface="Calibri Light" panose="020F0302020204030204" pitchFamily="34" charset="0"/>
              </a:rPr>
              <a:t>Data Analysis Project 2022</a:t>
            </a:r>
          </a:p>
        </p:txBody>
      </p:sp>
      <p:sp>
        <p:nvSpPr>
          <p:cNvPr id="11" name="Textfeld 10">
            <a:extLst>
              <a:ext uri="{FF2B5EF4-FFF2-40B4-BE49-F238E27FC236}">
                <a16:creationId xmlns:a16="http://schemas.microsoft.com/office/drawing/2014/main" id="{FA9B6686-E01B-3333-5412-58FDBA1562DC}"/>
              </a:ext>
            </a:extLst>
          </p:cNvPr>
          <p:cNvSpPr txBox="1"/>
          <p:nvPr/>
        </p:nvSpPr>
        <p:spPr>
          <a:xfrm>
            <a:off x="353684" y="2040076"/>
            <a:ext cx="4572000" cy="46166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Project Presentation</a:t>
            </a:r>
          </a:p>
        </p:txBody>
      </p:sp>
      <p:sp>
        <p:nvSpPr>
          <p:cNvPr id="12" name="Textfeld 11">
            <a:extLst>
              <a:ext uri="{FF2B5EF4-FFF2-40B4-BE49-F238E27FC236}">
                <a16:creationId xmlns:a16="http://schemas.microsoft.com/office/drawing/2014/main" id="{6C5B134F-A32A-9EB0-E9C8-1E8B6A6A2548}"/>
              </a:ext>
            </a:extLst>
          </p:cNvPr>
          <p:cNvSpPr txBox="1"/>
          <p:nvPr/>
        </p:nvSpPr>
        <p:spPr>
          <a:xfrm>
            <a:off x="6947046" y="402302"/>
            <a:ext cx="2001327" cy="1015663"/>
          </a:xfrm>
          <a:prstGeom prst="rect">
            <a:avLst/>
          </a:prstGeom>
          <a:noFill/>
        </p:spPr>
        <p:txBody>
          <a:bodyPr wrap="square" rtlCol="0">
            <a:spAutoFit/>
          </a:bodyPr>
          <a:lstStyle/>
          <a:p>
            <a:r>
              <a:rPr lang="en-US" sz="1200" b="1" dirty="0">
                <a:solidFill>
                  <a:schemeClr val="bg1"/>
                </a:solidFill>
                <a:latin typeface="DM Sans" pitchFamily="2" charset="0"/>
                <a:cs typeface="Calibri" panose="020F0502020204030204" pitchFamily="34" charset="0"/>
              </a:rPr>
              <a:t>Topic 03: Proteome-wide Screen for RNA-dependent Proteins</a:t>
            </a:r>
          </a:p>
          <a:p>
            <a:r>
              <a:rPr lang="en-US" sz="1200" b="1" dirty="0">
                <a:solidFill>
                  <a:schemeClr val="bg1"/>
                </a:solidFill>
                <a:latin typeface="DM Sans" pitchFamily="2" charset="0"/>
                <a:cs typeface="Calibri" panose="020F0502020204030204" pitchFamily="34" charset="0"/>
              </a:rPr>
              <a:t>Subproject 2: HeLa Cells Synchronized in Mitosis</a:t>
            </a:r>
          </a:p>
        </p:txBody>
      </p:sp>
      <p:sp>
        <p:nvSpPr>
          <p:cNvPr id="7" name="Textfeld 6">
            <a:extLst>
              <a:ext uri="{FF2B5EF4-FFF2-40B4-BE49-F238E27FC236}">
                <a16:creationId xmlns:a16="http://schemas.microsoft.com/office/drawing/2014/main" id="{D39DE74A-4E13-D2B0-08C9-DDA919BA079D}"/>
              </a:ext>
            </a:extLst>
          </p:cNvPr>
          <p:cNvSpPr txBox="1"/>
          <p:nvPr/>
        </p:nvSpPr>
        <p:spPr>
          <a:xfrm>
            <a:off x="6947046" y="1564005"/>
            <a:ext cx="1984074" cy="507831"/>
          </a:xfrm>
          <a:prstGeom prst="rect">
            <a:avLst/>
          </a:prstGeom>
          <a:noFill/>
        </p:spPr>
        <p:txBody>
          <a:bodyPr wrap="square" rtlCol="0">
            <a:spAutoFit/>
          </a:bodyPr>
          <a:lstStyle/>
          <a:p>
            <a:r>
              <a:rPr lang="en-US" sz="900" dirty="0">
                <a:solidFill>
                  <a:schemeClr val="bg1"/>
                </a:solidFill>
                <a:latin typeface="DM Sans" pitchFamily="2" charset="0"/>
                <a:cs typeface="Calibri" panose="020F0502020204030204" pitchFamily="34" charset="0"/>
              </a:rPr>
              <a:t>Supervisor: Dr.</a:t>
            </a:r>
            <a:r>
              <a:rPr lang="de-DE" sz="900" dirty="0">
                <a:solidFill>
                  <a:schemeClr val="bg1"/>
                </a:solidFill>
                <a:latin typeface="DM Sans" pitchFamily="2" charset="0"/>
                <a:cs typeface="Calibri" panose="020F0502020204030204" pitchFamily="34" charset="0"/>
              </a:rPr>
              <a:t> </a:t>
            </a:r>
            <a:r>
              <a:rPr lang="de-DE" sz="900" dirty="0" err="1">
                <a:solidFill>
                  <a:schemeClr val="bg1"/>
                </a:solidFill>
                <a:latin typeface="DM Sans" pitchFamily="2" charset="0"/>
                <a:cs typeface="Calibri" panose="020F0502020204030204" pitchFamily="34" charset="0"/>
              </a:rPr>
              <a:t>Maïwen</a:t>
            </a:r>
            <a:r>
              <a:rPr lang="de-DE" sz="900" dirty="0">
                <a:solidFill>
                  <a:schemeClr val="bg1"/>
                </a:solidFill>
                <a:latin typeface="DM Sans" pitchFamily="2" charset="0"/>
                <a:cs typeface="Calibri" panose="020F0502020204030204" pitchFamily="34" charset="0"/>
              </a:rPr>
              <a:t> Caudron-Herger</a:t>
            </a:r>
          </a:p>
          <a:p>
            <a:r>
              <a:rPr lang="de-DE" sz="900" dirty="0">
                <a:solidFill>
                  <a:schemeClr val="bg1"/>
                </a:solidFill>
                <a:latin typeface="DM Sans" pitchFamily="2" charset="0"/>
                <a:cs typeface="Calibri" panose="020F0502020204030204" pitchFamily="34" charset="0"/>
              </a:rPr>
              <a:t>Tutor: Niklas Engel</a:t>
            </a:r>
          </a:p>
        </p:txBody>
      </p:sp>
      <p:sp>
        <p:nvSpPr>
          <p:cNvPr id="14" name="Textfeld 13">
            <a:extLst>
              <a:ext uri="{FF2B5EF4-FFF2-40B4-BE49-F238E27FC236}">
                <a16:creationId xmlns:a16="http://schemas.microsoft.com/office/drawing/2014/main" id="{89714160-84DE-24AF-C46A-20D5A020CE7D}"/>
              </a:ext>
            </a:extLst>
          </p:cNvPr>
          <p:cNvSpPr txBox="1"/>
          <p:nvPr/>
        </p:nvSpPr>
        <p:spPr>
          <a:xfrm>
            <a:off x="6947046" y="2075401"/>
            <a:ext cx="2001327" cy="507831"/>
          </a:xfrm>
          <a:prstGeom prst="rect">
            <a:avLst/>
          </a:prstGeom>
          <a:noFill/>
        </p:spPr>
        <p:txBody>
          <a:bodyPr wrap="square" rtlCol="0">
            <a:spAutoFit/>
          </a:bodyPr>
          <a:lstStyle/>
          <a:p>
            <a:r>
              <a:rPr lang="de-DE" sz="900" dirty="0">
                <a:solidFill>
                  <a:schemeClr val="bg1"/>
                </a:solidFill>
                <a:latin typeface="DM Sans" pitchFamily="2" charset="0"/>
                <a:cs typeface="Calibri" panose="020F0502020204030204" pitchFamily="34" charset="0"/>
              </a:rPr>
              <a:t>Michel Tarnow, Mich</a:t>
            </a:r>
            <a:r>
              <a:rPr lang="en-US" sz="900" dirty="0">
                <a:solidFill>
                  <a:schemeClr val="bg1"/>
                </a:solidFill>
                <a:latin typeface="DM Sans" pitchFamily="2" charset="0"/>
                <a:cs typeface="Calibri" panose="020F0502020204030204" pitchFamily="34" charset="0"/>
              </a:rPr>
              <a:t>è</a:t>
            </a:r>
            <a:r>
              <a:rPr lang="de-DE" sz="900" dirty="0">
                <a:solidFill>
                  <a:schemeClr val="bg1"/>
                </a:solidFill>
                <a:latin typeface="DM Sans" pitchFamily="2" charset="0"/>
                <a:cs typeface="Calibri" panose="020F0502020204030204" pitchFamily="34" charset="0"/>
              </a:rPr>
              <a:t>le </a:t>
            </a:r>
            <a:r>
              <a:rPr lang="de-DE" sz="900" dirty="0" err="1">
                <a:solidFill>
                  <a:schemeClr val="bg1"/>
                </a:solidFill>
                <a:latin typeface="DM Sans" pitchFamily="2" charset="0"/>
                <a:cs typeface="Calibri" panose="020F0502020204030204" pitchFamily="34" charset="0"/>
              </a:rPr>
              <a:t>Bennek</a:t>
            </a:r>
            <a:r>
              <a:rPr lang="de-DE" sz="900" dirty="0">
                <a:solidFill>
                  <a:schemeClr val="bg1"/>
                </a:solidFill>
                <a:latin typeface="DM Sans" pitchFamily="2" charset="0"/>
                <a:cs typeface="Calibri" panose="020F0502020204030204" pitchFamily="34" charset="0"/>
              </a:rPr>
              <a:t>, Lennart Müller, Sebastian Rickert; </a:t>
            </a:r>
          </a:p>
          <a:p>
            <a:r>
              <a:rPr lang="de-DE" sz="900" dirty="0">
                <a:solidFill>
                  <a:schemeClr val="bg1"/>
                </a:solidFill>
                <a:latin typeface="DM Sans" pitchFamily="2" charset="0"/>
                <a:cs typeface="Calibri" panose="020F0502020204030204" pitchFamily="34" charset="0"/>
              </a:rPr>
              <a:t>Date</a:t>
            </a:r>
            <a:r>
              <a:rPr lang="de-DE" sz="900" b="1" dirty="0">
                <a:solidFill>
                  <a:schemeClr val="bg1"/>
                </a:solidFill>
                <a:latin typeface="DM Sans" pitchFamily="2" charset="0"/>
                <a:cs typeface="Calibri" panose="020F0502020204030204" pitchFamily="34" charset="0"/>
              </a:rPr>
              <a:t>: 19.08.2022</a:t>
            </a:r>
          </a:p>
        </p:txBody>
      </p:sp>
      <p:pic>
        <p:nvPicPr>
          <p:cNvPr id="17" name="Grafik 16">
            <a:extLst>
              <a:ext uri="{FF2B5EF4-FFF2-40B4-BE49-F238E27FC236}">
                <a16:creationId xmlns:a16="http://schemas.microsoft.com/office/drawing/2014/main" id="{3CABCA42-A701-1E0D-3CDA-AFA84791DDBD}"/>
              </a:ext>
            </a:extLst>
          </p:cNvPr>
          <p:cNvPicPr>
            <a:picLocks noChangeAspect="1"/>
          </p:cNvPicPr>
          <p:nvPr/>
        </p:nvPicPr>
        <p:blipFill rotWithShape="1">
          <a:blip r:embed="rId3"/>
          <a:srcRect l="8238" b="14374"/>
          <a:stretch/>
        </p:blipFill>
        <p:spPr>
          <a:xfrm>
            <a:off x="280358" y="2618872"/>
            <a:ext cx="5115465" cy="2378977"/>
          </a:xfrm>
          <a:prstGeom prst="rect">
            <a:avLst/>
          </a:prstGeom>
        </p:spPr>
      </p:pic>
      <p:sp>
        <p:nvSpPr>
          <p:cNvPr id="9" name="Textfeld 8">
            <a:extLst>
              <a:ext uri="{FF2B5EF4-FFF2-40B4-BE49-F238E27FC236}">
                <a16:creationId xmlns:a16="http://schemas.microsoft.com/office/drawing/2014/main" id="{AE797273-1A1A-B4D1-12A4-3162614CFAB0}"/>
              </a:ext>
            </a:extLst>
          </p:cNvPr>
          <p:cNvSpPr txBox="1"/>
          <p:nvPr/>
        </p:nvSpPr>
        <p:spPr>
          <a:xfrm>
            <a:off x="207490" y="3570665"/>
            <a:ext cx="292388" cy="1240670"/>
          </a:xfrm>
          <a:prstGeom prst="rect">
            <a:avLst/>
          </a:prstGeom>
          <a:noFill/>
        </p:spPr>
        <p:txBody>
          <a:bodyPr vert="vert270" wrap="square" rtlCol="0">
            <a:spAutoFit/>
          </a:bodyPr>
          <a:lstStyle/>
          <a:p>
            <a:r>
              <a:rPr lang="de-DE" sz="700" dirty="0" err="1">
                <a:solidFill>
                  <a:schemeClr val="accent6">
                    <a:lumMod val="50000"/>
                  </a:schemeClr>
                </a:solidFill>
                <a:latin typeface="DM Sans" pitchFamily="2" charset="0"/>
                <a:cs typeface="Calibri" panose="020F0502020204030204" pitchFamily="34" charset="0"/>
              </a:rPr>
              <a:t>Adapted</a:t>
            </a:r>
            <a:r>
              <a:rPr lang="de-DE" sz="700" dirty="0">
                <a:solidFill>
                  <a:schemeClr val="accent6">
                    <a:lumMod val="50000"/>
                  </a:schemeClr>
                </a:solidFill>
                <a:latin typeface="DM Sans" pitchFamily="2" charset="0"/>
                <a:cs typeface="Calibri" panose="020F0502020204030204" pitchFamily="34" charset="0"/>
              </a:rPr>
              <a:t> </a:t>
            </a:r>
            <a:r>
              <a:rPr lang="de-DE" sz="700" dirty="0" err="1">
                <a:solidFill>
                  <a:schemeClr val="accent6">
                    <a:lumMod val="50000"/>
                  </a:schemeClr>
                </a:solidFill>
                <a:latin typeface="DM Sans" pitchFamily="2" charset="0"/>
                <a:cs typeface="Calibri" panose="020F0502020204030204" pitchFamily="34" charset="0"/>
              </a:rPr>
              <a:t>from</a:t>
            </a:r>
            <a:r>
              <a:rPr lang="de-DE" sz="700" dirty="0">
                <a:solidFill>
                  <a:schemeClr val="accent6">
                    <a:lumMod val="50000"/>
                  </a:schemeClr>
                </a:solidFill>
                <a:latin typeface="DM Sans" pitchFamily="2" charset="0"/>
                <a:cs typeface="Calibri" panose="020F0502020204030204" pitchFamily="34" charset="0"/>
              </a:rPr>
              <a:t>: [9</a:t>
            </a:r>
            <a:r>
              <a:rPr lang="de-DE" sz="700" dirty="0">
                <a:solidFill>
                  <a:schemeClr val="bg1"/>
                </a:solidFill>
                <a:latin typeface="DM Sans" pitchFamily="2" charset="0"/>
                <a:cs typeface="Calibri" panose="020F0502020204030204" pitchFamily="34" charset="0"/>
              </a:rPr>
              <a:t>]</a:t>
            </a:r>
            <a:endParaRPr lang="de-DE" sz="700" b="1" dirty="0">
              <a:solidFill>
                <a:schemeClr val="bg1"/>
              </a:solidFill>
              <a:latin typeface="DM Sans" pitchFamily="2" charset="0"/>
              <a:cs typeface="Calibri" panose="020F0502020204030204" pitchFamily="34" charset="0"/>
            </a:endParaRPr>
          </a:p>
        </p:txBody>
      </p:sp>
    </p:spTree>
    <p:extLst>
      <p:ext uri="{BB962C8B-B14F-4D97-AF65-F5344CB8AC3E}">
        <p14:creationId xmlns:p14="http://schemas.microsoft.com/office/powerpoint/2010/main" val="2645934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08C52D0F-9D3E-CEA5-78B4-6BEF24D1C04E}"/>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Applying</a:t>
            </a:r>
            <a:r>
              <a:rPr lang="de-DE" sz="2400" b="1" dirty="0">
                <a:solidFill>
                  <a:schemeClr val="bg1"/>
                </a:solidFill>
                <a:latin typeface="DM Sans" pitchFamily="2" charset="0"/>
                <a:cs typeface="Calibri Light" panose="020F0302020204030204" pitchFamily="34" charset="0"/>
              </a:rPr>
              <a:t> </a:t>
            </a:r>
            <a:r>
              <a:rPr lang="de-DE" sz="2400" b="1" dirty="0" err="1">
                <a:solidFill>
                  <a:schemeClr val="bg1"/>
                </a:solidFill>
                <a:latin typeface="DM Sans" pitchFamily="2" charset="0"/>
                <a:cs typeface="Calibri Light" panose="020F0302020204030204" pitchFamily="34" charset="0"/>
              </a:rPr>
              <a:t>Selection</a:t>
            </a:r>
            <a:r>
              <a:rPr lang="de-DE" sz="2400" b="1" dirty="0">
                <a:solidFill>
                  <a:schemeClr val="bg1"/>
                </a:solidFill>
                <a:latin typeface="DM Sans" pitchFamily="2" charset="0"/>
                <a:cs typeface="Calibri Light" panose="020F0302020204030204" pitchFamily="34" charset="0"/>
              </a:rPr>
              <a:t> </a:t>
            </a:r>
            <a:r>
              <a:rPr lang="de-DE" sz="2400" b="1" dirty="0" err="1">
                <a:solidFill>
                  <a:schemeClr val="bg1"/>
                </a:solidFill>
                <a:latin typeface="DM Sans" pitchFamily="2" charset="0"/>
                <a:cs typeface="Calibri Light" panose="020F0302020204030204" pitchFamily="34" charset="0"/>
              </a:rPr>
              <a:t>Criteria</a:t>
            </a:r>
            <a:endParaRPr lang="de-DE" sz="2400" b="1" dirty="0">
              <a:solidFill>
                <a:schemeClr val="bg1"/>
              </a:solidFill>
              <a:latin typeface="DM Sans" pitchFamily="2" charset="0"/>
              <a:cs typeface="Calibri Light" panose="020F0302020204030204" pitchFamily="34" charset="0"/>
            </a:endParaRPr>
          </a:p>
        </p:txBody>
      </p:sp>
      <p:pic>
        <p:nvPicPr>
          <p:cNvPr id="6" name="Grafik 5">
            <a:extLst>
              <a:ext uri="{FF2B5EF4-FFF2-40B4-BE49-F238E27FC236}">
                <a16:creationId xmlns:a16="http://schemas.microsoft.com/office/drawing/2014/main" id="{F622B95C-A35C-776E-8391-578C882A170F}"/>
              </a:ext>
            </a:extLst>
          </p:cNvPr>
          <p:cNvPicPr>
            <a:picLocks noChangeAspect="1"/>
          </p:cNvPicPr>
          <p:nvPr/>
        </p:nvPicPr>
        <p:blipFill>
          <a:blip r:embed="rId3"/>
          <a:stretch>
            <a:fillRect/>
          </a:stretch>
        </p:blipFill>
        <p:spPr>
          <a:xfrm>
            <a:off x="4799740" y="1569720"/>
            <a:ext cx="4162368" cy="2571749"/>
          </a:xfrm>
          <a:prstGeom prst="rect">
            <a:avLst/>
          </a:prstGeom>
        </p:spPr>
      </p:pic>
      <p:pic>
        <p:nvPicPr>
          <p:cNvPr id="8" name="Grafik 7">
            <a:extLst>
              <a:ext uri="{FF2B5EF4-FFF2-40B4-BE49-F238E27FC236}">
                <a16:creationId xmlns:a16="http://schemas.microsoft.com/office/drawing/2014/main" id="{33C0DC40-868F-3559-23E2-3A6F4AFD0094}"/>
              </a:ext>
            </a:extLst>
          </p:cNvPr>
          <p:cNvPicPr>
            <a:picLocks noChangeAspect="1"/>
          </p:cNvPicPr>
          <p:nvPr/>
        </p:nvPicPr>
        <p:blipFill>
          <a:blip r:embed="rId4"/>
          <a:stretch>
            <a:fillRect/>
          </a:stretch>
        </p:blipFill>
        <p:spPr>
          <a:xfrm>
            <a:off x="124180" y="1569720"/>
            <a:ext cx="4162367" cy="2571748"/>
          </a:xfrm>
          <a:prstGeom prst="rect">
            <a:avLst/>
          </a:prstGeom>
        </p:spPr>
      </p:pic>
      <p:cxnSp>
        <p:nvCxnSpPr>
          <p:cNvPr id="10" name="Gerader Verbinder 9">
            <a:extLst>
              <a:ext uri="{FF2B5EF4-FFF2-40B4-BE49-F238E27FC236}">
                <a16:creationId xmlns:a16="http://schemas.microsoft.com/office/drawing/2014/main" id="{0B74017D-6496-57F7-0D88-B3F10546533D}"/>
              </a:ext>
            </a:extLst>
          </p:cNvPr>
          <p:cNvCxnSpPr/>
          <p:nvPr/>
        </p:nvCxnSpPr>
        <p:spPr>
          <a:xfrm>
            <a:off x="4609818" y="1120140"/>
            <a:ext cx="0" cy="32499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1511F190-6CA8-1FF4-B7D9-5264936846C1}"/>
              </a:ext>
            </a:extLst>
          </p:cNvPr>
          <p:cNvSpPr txBox="1"/>
          <p:nvPr/>
        </p:nvSpPr>
        <p:spPr>
          <a:xfrm>
            <a:off x="296899" y="1102727"/>
            <a:ext cx="1021080" cy="338554"/>
          </a:xfrm>
          <a:prstGeom prst="rect">
            <a:avLst/>
          </a:prstGeom>
          <a:noFill/>
        </p:spPr>
        <p:txBody>
          <a:bodyPr wrap="square" rtlCol="0">
            <a:spAutoFit/>
          </a:bodyPr>
          <a:lstStyle/>
          <a:p>
            <a:r>
              <a:rPr lang="de-DE" sz="1600" b="1" dirty="0">
                <a:latin typeface="DM Sans" pitchFamily="2" charset="0"/>
              </a:rPr>
              <a:t>R-</a:t>
            </a:r>
            <a:r>
              <a:rPr lang="de-DE" sz="1600" b="1" dirty="0" err="1">
                <a:latin typeface="DM Sans" pitchFamily="2" charset="0"/>
              </a:rPr>
              <a:t>DeeP</a:t>
            </a:r>
            <a:r>
              <a:rPr lang="de-DE" sz="1600" b="1" dirty="0">
                <a:latin typeface="DM Sans" pitchFamily="2" charset="0"/>
              </a:rPr>
              <a:t>:</a:t>
            </a:r>
          </a:p>
        </p:txBody>
      </p:sp>
      <p:sp>
        <p:nvSpPr>
          <p:cNvPr id="12" name="Textfeld 11">
            <a:extLst>
              <a:ext uri="{FF2B5EF4-FFF2-40B4-BE49-F238E27FC236}">
                <a16:creationId xmlns:a16="http://schemas.microsoft.com/office/drawing/2014/main" id="{1A363FB8-F058-2AA8-024D-B0B495531024}"/>
              </a:ext>
            </a:extLst>
          </p:cNvPr>
          <p:cNvSpPr txBox="1"/>
          <p:nvPr/>
        </p:nvSpPr>
        <p:spPr>
          <a:xfrm>
            <a:off x="4960338" y="1102727"/>
            <a:ext cx="1520187" cy="338554"/>
          </a:xfrm>
          <a:prstGeom prst="rect">
            <a:avLst/>
          </a:prstGeom>
          <a:noFill/>
        </p:spPr>
        <p:txBody>
          <a:bodyPr wrap="square" rtlCol="0">
            <a:spAutoFit/>
          </a:bodyPr>
          <a:lstStyle/>
          <a:p>
            <a:r>
              <a:rPr lang="de-DE" sz="1600" b="1" dirty="0">
                <a:latin typeface="DM Sans" pitchFamily="2" charset="0"/>
              </a:rPr>
              <a:t>Non R-</a:t>
            </a:r>
            <a:r>
              <a:rPr lang="de-DE" sz="1600" b="1" dirty="0" err="1">
                <a:latin typeface="DM Sans" pitchFamily="2" charset="0"/>
              </a:rPr>
              <a:t>DeeP</a:t>
            </a:r>
            <a:r>
              <a:rPr lang="de-DE" sz="1600" b="1" dirty="0">
                <a:latin typeface="DM Sans" pitchFamily="2" charset="0"/>
              </a:rPr>
              <a:t>:</a:t>
            </a:r>
          </a:p>
        </p:txBody>
      </p:sp>
      <p:sp>
        <p:nvSpPr>
          <p:cNvPr id="3" name="Textfeld 2">
            <a:extLst>
              <a:ext uri="{FF2B5EF4-FFF2-40B4-BE49-F238E27FC236}">
                <a16:creationId xmlns:a16="http://schemas.microsoft.com/office/drawing/2014/main" id="{0386D917-30AE-FED9-5A77-A56533E1FA88}"/>
              </a:ext>
            </a:extLst>
          </p:cNvPr>
          <p:cNvSpPr txBox="1"/>
          <p:nvPr/>
        </p:nvSpPr>
        <p:spPr>
          <a:xfrm>
            <a:off x="341619" y="4648045"/>
            <a:ext cx="977230" cy="307777"/>
          </a:xfrm>
          <a:prstGeom prst="rect">
            <a:avLst/>
          </a:prstGeom>
          <a:noFill/>
        </p:spPr>
        <p:txBody>
          <a:bodyPr wrap="square" rtlCol="0">
            <a:spAutoFit/>
          </a:bodyPr>
          <a:lstStyle/>
          <a:p>
            <a:r>
              <a:rPr lang="en-US" sz="1400" dirty="0">
                <a:solidFill>
                  <a:srgbClr val="1332FF"/>
                </a:solidFill>
              </a:rPr>
              <a:t>■ </a:t>
            </a:r>
            <a:r>
              <a:rPr lang="en-US" sz="1400" dirty="0">
                <a:solidFill>
                  <a:schemeClr val="bg1"/>
                </a:solidFill>
                <a:latin typeface="DM Sans" pitchFamily="2" charset="0"/>
              </a:rPr>
              <a:t>control</a:t>
            </a:r>
            <a:endParaRPr lang="de-DE" dirty="0">
              <a:solidFill>
                <a:schemeClr val="bg1"/>
              </a:solidFill>
              <a:latin typeface="DM Sans" pitchFamily="2" charset="0"/>
            </a:endParaRPr>
          </a:p>
        </p:txBody>
      </p:sp>
      <p:sp>
        <p:nvSpPr>
          <p:cNvPr id="9" name="Textfeld 8">
            <a:extLst>
              <a:ext uri="{FF2B5EF4-FFF2-40B4-BE49-F238E27FC236}">
                <a16:creationId xmlns:a16="http://schemas.microsoft.com/office/drawing/2014/main" id="{1AE8A9EC-D54A-36CF-5026-E39AFA02EED3}"/>
              </a:ext>
            </a:extLst>
          </p:cNvPr>
          <p:cNvSpPr txBox="1"/>
          <p:nvPr/>
        </p:nvSpPr>
        <p:spPr>
          <a:xfrm>
            <a:off x="1318849" y="4648044"/>
            <a:ext cx="977230" cy="307777"/>
          </a:xfrm>
          <a:prstGeom prst="rect">
            <a:avLst/>
          </a:prstGeom>
          <a:noFill/>
        </p:spPr>
        <p:txBody>
          <a:bodyPr wrap="square" rtlCol="0">
            <a:spAutoFit/>
          </a:bodyPr>
          <a:lstStyle/>
          <a:p>
            <a:r>
              <a:rPr lang="en-US" sz="1400" dirty="0">
                <a:solidFill>
                  <a:srgbClr val="FF1600"/>
                </a:solidFill>
              </a:rPr>
              <a:t>■</a:t>
            </a:r>
            <a:r>
              <a:rPr lang="en-US" sz="1400" dirty="0">
                <a:solidFill>
                  <a:srgbClr val="1332FF"/>
                </a:solidFill>
              </a:rPr>
              <a:t> </a:t>
            </a:r>
            <a:r>
              <a:rPr lang="en-US" sz="1400" dirty="0">
                <a:solidFill>
                  <a:schemeClr val="bg1"/>
                </a:solidFill>
                <a:latin typeface="DM Sans" pitchFamily="2" charset="0"/>
              </a:rPr>
              <a:t>RNase</a:t>
            </a:r>
            <a:endParaRPr lang="de-DE" dirty="0">
              <a:solidFill>
                <a:schemeClr val="bg1"/>
              </a:solidFill>
              <a:latin typeface="DM Sans" pitchFamily="2" charset="0"/>
            </a:endParaRPr>
          </a:p>
        </p:txBody>
      </p:sp>
    </p:spTree>
    <p:extLst>
      <p:ext uri="{BB962C8B-B14F-4D97-AF65-F5344CB8AC3E}">
        <p14:creationId xmlns:p14="http://schemas.microsoft.com/office/powerpoint/2010/main" val="3408925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1DCFF19E-4087-AD4B-B7AA-02D7310337CA}"/>
              </a:ext>
            </a:extLst>
          </p:cNvPr>
          <p:cNvSpPr txBox="1"/>
          <p:nvPr/>
        </p:nvSpPr>
        <p:spPr>
          <a:xfrm>
            <a:off x="342900" y="342900"/>
            <a:ext cx="5410200"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Comparison</a:t>
            </a:r>
            <a:r>
              <a:rPr lang="de-DE" sz="2400" b="1" dirty="0">
                <a:latin typeface="DM Sans" pitchFamily="2" charset="0"/>
                <a:cs typeface="Calibri Light" panose="020F0302020204030204" pitchFamily="34" charset="0"/>
              </a:rPr>
              <a:t> </a:t>
            </a:r>
            <a:r>
              <a:rPr lang="de-DE" sz="2400" b="1" dirty="0" err="1">
                <a:latin typeface="DM Sans" pitchFamily="2" charset="0"/>
                <a:cs typeface="Calibri Light" panose="020F0302020204030204" pitchFamily="34" charset="0"/>
              </a:rPr>
              <a:t>With</a:t>
            </a:r>
            <a:r>
              <a:rPr lang="de-DE" sz="2400" b="1" dirty="0">
                <a:latin typeface="DM Sans" pitchFamily="2" charset="0"/>
                <a:cs typeface="Calibri Light" panose="020F0302020204030204" pitchFamily="34" charset="0"/>
              </a:rPr>
              <a:t> Given Databases </a:t>
            </a:r>
          </a:p>
        </p:txBody>
      </p:sp>
      <p:pic>
        <p:nvPicPr>
          <p:cNvPr id="6" name="Grafik 5">
            <a:extLst>
              <a:ext uri="{FF2B5EF4-FFF2-40B4-BE49-F238E27FC236}">
                <a16:creationId xmlns:a16="http://schemas.microsoft.com/office/drawing/2014/main" id="{F119C37A-E0E5-B240-A942-7AFF12226B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0162" y="346732"/>
            <a:ext cx="1177161" cy="4708644"/>
          </a:xfrm>
          <a:prstGeom prst="rect">
            <a:avLst/>
          </a:prstGeom>
        </p:spPr>
      </p:pic>
      <p:pic>
        <p:nvPicPr>
          <p:cNvPr id="8" name="Grafik 7">
            <a:extLst>
              <a:ext uri="{FF2B5EF4-FFF2-40B4-BE49-F238E27FC236}">
                <a16:creationId xmlns:a16="http://schemas.microsoft.com/office/drawing/2014/main" id="{033B9055-3C77-4C4A-BB77-D074C79F6E38}"/>
              </a:ext>
            </a:extLst>
          </p:cNvPr>
          <p:cNvPicPr>
            <a:picLocks noChangeAspect="1"/>
          </p:cNvPicPr>
          <p:nvPr/>
        </p:nvPicPr>
        <p:blipFill>
          <a:blip r:embed="rId3"/>
          <a:stretch>
            <a:fillRect/>
          </a:stretch>
        </p:blipFill>
        <p:spPr>
          <a:xfrm>
            <a:off x="342900" y="1801872"/>
            <a:ext cx="3867150" cy="1790700"/>
          </a:xfrm>
          <a:prstGeom prst="rect">
            <a:avLst/>
          </a:prstGeom>
        </p:spPr>
      </p:pic>
      <p:sp>
        <p:nvSpPr>
          <p:cNvPr id="9" name="Geschweifte Klammer links 8">
            <a:extLst>
              <a:ext uri="{FF2B5EF4-FFF2-40B4-BE49-F238E27FC236}">
                <a16:creationId xmlns:a16="http://schemas.microsoft.com/office/drawing/2014/main" id="{35AE9C1A-4C75-1F4A-89AF-741F1EFCA4CF}"/>
              </a:ext>
            </a:extLst>
          </p:cNvPr>
          <p:cNvSpPr/>
          <p:nvPr/>
        </p:nvSpPr>
        <p:spPr>
          <a:xfrm>
            <a:off x="6739445" y="1239598"/>
            <a:ext cx="153306" cy="30728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050"/>
          </a:p>
        </p:txBody>
      </p:sp>
      <p:sp>
        <p:nvSpPr>
          <p:cNvPr id="13" name="Geschweifte Klammer links 12">
            <a:extLst>
              <a:ext uri="{FF2B5EF4-FFF2-40B4-BE49-F238E27FC236}">
                <a16:creationId xmlns:a16="http://schemas.microsoft.com/office/drawing/2014/main" id="{73334852-227F-C740-8C5C-CF48E7D5E204}"/>
              </a:ext>
            </a:extLst>
          </p:cNvPr>
          <p:cNvSpPr/>
          <p:nvPr/>
        </p:nvSpPr>
        <p:spPr>
          <a:xfrm>
            <a:off x="6460400" y="1546883"/>
            <a:ext cx="432352" cy="302646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050" dirty="0"/>
          </a:p>
        </p:txBody>
      </p:sp>
      <p:sp>
        <p:nvSpPr>
          <p:cNvPr id="14" name="Textfeld 13">
            <a:extLst>
              <a:ext uri="{FF2B5EF4-FFF2-40B4-BE49-F238E27FC236}">
                <a16:creationId xmlns:a16="http://schemas.microsoft.com/office/drawing/2014/main" id="{662EA058-9BE7-D140-8030-8F86FC48BB34}"/>
              </a:ext>
            </a:extLst>
          </p:cNvPr>
          <p:cNvSpPr txBox="1"/>
          <p:nvPr/>
        </p:nvSpPr>
        <p:spPr>
          <a:xfrm>
            <a:off x="4588906" y="1239597"/>
            <a:ext cx="2064854" cy="253916"/>
          </a:xfrm>
          <a:prstGeom prst="rect">
            <a:avLst/>
          </a:prstGeom>
          <a:noFill/>
        </p:spPr>
        <p:txBody>
          <a:bodyPr wrap="square" rtlCol="0">
            <a:spAutoFit/>
          </a:bodyPr>
          <a:lstStyle/>
          <a:p>
            <a:r>
              <a:rPr lang="de-DE" sz="1050" b="1" dirty="0">
                <a:latin typeface="DM Sans" pitchFamily="2" charset="0"/>
                <a:cs typeface="Calibri Light" panose="020F0302020204030204" pitchFamily="34" charset="0"/>
              </a:rPr>
              <a:t>RNA-</a:t>
            </a:r>
            <a:r>
              <a:rPr lang="de-DE" sz="1050" b="1" dirty="0" err="1">
                <a:latin typeface="DM Sans" pitchFamily="2" charset="0"/>
                <a:cs typeface="Calibri Light" panose="020F0302020204030204" pitchFamily="34" charset="0"/>
              </a:rPr>
              <a:t>dependent</a:t>
            </a:r>
            <a:r>
              <a:rPr lang="de-DE" sz="900" dirty="0"/>
              <a:t> </a:t>
            </a:r>
            <a:r>
              <a:rPr lang="de-DE" sz="1050" b="1" dirty="0" err="1">
                <a:latin typeface="DM Sans" pitchFamily="2" charset="0"/>
                <a:cs typeface="Calibri Light" panose="020F0302020204030204" pitchFamily="34" charset="0"/>
              </a:rPr>
              <a:t>proteins</a:t>
            </a:r>
            <a:endParaRPr lang="de-DE" sz="1050" b="1" dirty="0">
              <a:latin typeface="DM Sans" pitchFamily="2" charset="0"/>
              <a:cs typeface="Calibri Light" panose="020F0302020204030204" pitchFamily="34" charset="0"/>
            </a:endParaRPr>
          </a:p>
        </p:txBody>
      </p:sp>
      <p:sp>
        <p:nvSpPr>
          <p:cNvPr id="15" name="Textfeld 14">
            <a:extLst>
              <a:ext uri="{FF2B5EF4-FFF2-40B4-BE49-F238E27FC236}">
                <a16:creationId xmlns:a16="http://schemas.microsoft.com/office/drawing/2014/main" id="{8E9AF4BA-F4E7-4C44-9761-96B6A4F3038A}"/>
              </a:ext>
            </a:extLst>
          </p:cNvPr>
          <p:cNvSpPr txBox="1"/>
          <p:nvPr/>
        </p:nvSpPr>
        <p:spPr>
          <a:xfrm>
            <a:off x="4572000" y="2817740"/>
            <a:ext cx="1915358" cy="415498"/>
          </a:xfrm>
          <a:prstGeom prst="rect">
            <a:avLst/>
          </a:prstGeom>
          <a:noFill/>
        </p:spPr>
        <p:txBody>
          <a:bodyPr wrap="square" rtlCol="0">
            <a:spAutoFit/>
          </a:bodyPr>
          <a:lstStyle/>
          <a:p>
            <a:pPr algn="ctr"/>
            <a:r>
              <a:rPr lang="de-DE" sz="1050" b="1" dirty="0">
                <a:latin typeface="DM Sans" pitchFamily="2" charset="0"/>
                <a:cs typeface="Calibri Light" panose="020F0302020204030204" pitchFamily="34" charset="0"/>
              </a:rPr>
              <a:t>RNA-independent</a:t>
            </a:r>
            <a:r>
              <a:rPr lang="de-DE" sz="900" dirty="0"/>
              <a:t> </a:t>
            </a:r>
            <a:r>
              <a:rPr lang="de-DE" sz="1050" b="1" dirty="0" err="1">
                <a:latin typeface="DM Sans" pitchFamily="2" charset="0"/>
                <a:cs typeface="Calibri Light" panose="020F0302020204030204" pitchFamily="34" charset="0"/>
              </a:rPr>
              <a:t>proteins</a:t>
            </a:r>
            <a:endParaRPr lang="de-DE" sz="1050" b="1" dirty="0">
              <a:latin typeface="DM Sans" pitchFamily="2" charset="0"/>
              <a:cs typeface="Calibri Light" panose="020F0302020204030204" pitchFamily="34" charset="0"/>
            </a:endParaRPr>
          </a:p>
        </p:txBody>
      </p:sp>
      <p:sp>
        <p:nvSpPr>
          <p:cNvPr id="2" name="Textfeld 1">
            <a:extLst>
              <a:ext uri="{FF2B5EF4-FFF2-40B4-BE49-F238E27FC236}">
                <a16:creationId xmlns:a16="http://schemas.microsoft.com/office/drawing/2014/main" id="{9D9A0AA2-45B6-777D-0801-39C933F219A0}"/>
              </a:ext>
            </a:extLst>
          </p:cNvPr>
          <p:cNvSpPr txBox="1"/>
          <p:nvPr/>
        </p:nvSpPr>
        <p:spPr>
          <a:xfrm>
            <a:off x="467392" y="1301405"/>
            <a:ext cx="1575020" cy="338554"/>
          </a:xfrm>
          <a:prstGeom prst="rect">
            <a:avLst/>
          </a:prstGeom>
          <a:noFill/>
        </p:spPr>
        <p:txBody>
          <a:bodyPr wrap="square" rtlCol="0">
            <a:spAutoFit/>
          </a:bodyPr>
          <a:lstStyle/>
          <a:p>
            <a:r>
              <a:rPr lang="de-DE" sz="1600" b="1" dirty="0" err="1">
                <a:latin typeface="DM Sans" pitchFamily="2" charset="0"/>
              </a:rPr>
              <a:t>Our</a:t>
            </a:r>
            <a:r>
              <a:rPr lang="de-DE" sz="1600" b="1" dirty="0">
                <a:latin typeface="DM Sans" pitchFamily="2" charset="0"/>
              </a:rPr>
              <a:t> results:</a:t>
            </a:r>
          </a:p>
        </p:txBody>
      </p:sp>
      <p:sp>
        <p:nvSpPr>
          <p:cNvPr id="10" name="Textfeld 9">
            <a:extLst>
              <a:ext uri="{FF2B5EF4-FFF2-40B4-BE49-F238E27FC236}">
                <a16:creationId xmlns:a16="http://schemas.microsoft.com/office/drawing/2014/main" id="{A5BB0ED3-6C87-9871-11B2-EBC4BA0DC975}"/>
              </a:ext>
            </a:extLst>
          </p:cNvPr>
          <p:cNvSpPr txBox="1"/>
          <p:nvPr/>
        </p:nvSpPr>
        <p:spPr>
          <a:xfrm>
            <a:off x="7858045" y="1139324"/>
            <a:ext cx="761013" cy="253916"/>
          </a:xfrm>
          <a:prstGeom prst="rect">
            <a:avLst/>
          </a:prstGeom>
          <a:noFill/>
        </p:spPr>
        <p:txBody>
          <a:bodyPr wrap="square" rtlCol="0">
            <a:spAutoFit/>
          </a:bodyPr>
          <a:lstStyle/>
          <a:p>
            <a:r>
              <a:rPr lang="de-DE" sz="1050" b="1" dirty="0">
                <a:latin typeface="DM Sans" pitchFamily="2" charset="0"/>
                <a:cs typeface="Calibri Light" panose="020F0302020204030204" pitchFamily="34" charset="0"/>
              </a:rPr>
              <a:t> 91 (FP) </a:t>
            </a:r>
          </a:p>
        </p:txBody>
      </p:sp>
      <p:sp>
        <p:nvSpPr>
          <p:cNvPr id="11" name="Textfeld 10">
            <a:extLst>
              <a:ext uri="{FF2B5EF4-FFF2-40B4-BE49-F238E27FC236}">
                <a16:creationId xmlns:a16="http://schemas.microsoft.com/office/drawing/2014/main" id="{8271CDB0-6CD9-266B-D39E-D77A992D11AE}"/>
              </a:ext>
            </a:extLst>
          </p:cNvPr>
          <p:cNvSpPr txBox="1"/>
          <p:nvPr/>
        </p:nvSpPr>
        <p:spPr>
          <a:xfrm>
            <a:off x="7858044" y="1366555"/>
            <a:ext cx="761013" cy="253916"/>
          </a:xfrm>
          <a:prstGeom prst="rect">
            <a:avLst/>
          </a:prstGeom>
          <a:noFill/>
        </p:spPr>
        <p:txBody>
          <a:bodyPr wrap="square" rtlCol="0">
            <a:spAutoFit/>
          </a:bodyPr>
          <a:lstStyle/>
          <a:p>
            <a:r>
              <a:rPr lang="de-DE" sz="1050" b="1" dirty="0">
                <a:latin typeface="DM Sans" pitchFamily="2" charset="0"/>
                <a:cs typeface="Calibri Light" panose="020F0302020204030204" pitchFamily="34" charset="0"/>
              </a:rPr>
              <a:t> 562 (TP) </a:t>
            </a:r>
          </a:p>
        </p:txBody>
      </p:sp>
      <p:sp>
        <p:nvSpPr>
          <p:cNvPr id="12" name="Textfeld 11">
            <a:extLst>
              <a:ext uri="{FF2B5EF4-FFF2-40B4-BE49-F238E27FC236}">
                <a16:creationId xmlns:a16="http://schemas.microsoft.com/office/drawing/2014/main" id="{4B422735-4F7F-012F-EE74-D7293CA2E668}"/>
              </a:ext>
            </a:extLst>
          </p:cNvPr>
          <p:cNvSpPr txBox="1"/>
          <p:nvPr/>
        </p:nvSpPr>
        <p:spPr>
          <a:xfrm>
            <a:off x="7858043" y="1974838"/>
            <a:ext cx="923109" cy="253916"/>
          </a:xfrm>
          <a:prstGeom prst="rect">
            <a:avLst/>
          </a:prstGeom>
          <a:noFill/>
        </p:spPr>
        <p:txBody>
          <a:bodyPr wrap="square" rtlCol="0">
            <a:spAutoFit/>
          </a:bodyPr>
          <a:lstStyle/>
          <a:p>
            <a:r>
              <a:rPr lang="de-DE" sz="1050" b="1" dirty="0">
                <a:latin typeface="DM Sans" pitchFamily="2" charset="0"/>
                <a:cs typeface="Calibri Light" panose="020F0302020204030204" pitchFamily="34" charset="0"/>
              </a:rPr>
              <a:t> 2460 (TN) </a:t>
            </a:r>
          </a:p>
        </p:txBody>
      </p:sp>
      <p:sp>
        <p:nvSpPr>
          <p:cNvPr id="16" name="Textfeld 15">
            <a:extLst>
              <a:ext uri="{FF2B5EF4-FFF2-40B4-BE49-F238E27FC236}">
                <a16:creationId xmlns:a16="http://schemas.microsoft.com/office/drawing/2014/main" id="{34705F9B-F495-EC99-9A67-3A6A4364537C}"/>
              </a:ext>
            </a:extLst>
          </p:cNvPr>
          <p:cNvSpPr txBox="1"/>
          <p:nvPr/>
        </p:nvSpPr>
        <p:spPr>
          <a:xfrm>
            <a:off x="7895530" y="3465614"/>
            <a:ext cx="923109" cy="253916"/>
          </a:xfrm>
          <a:prstGeom prst="rect">
            <a:avLst/>
          </a:prstGeom>
          <a:noFill/>
        </p:spPr>
        <p:txBody>
          <a:bodyPr wrap="square" rtlCol="0">
            <a:spAutoFit/>
          </a:bodyPr>
          <a:lstStyle/>
          <a:p>
            <a:r>
              <a:rPr lang="de-DE" sz="1050" b="1" dirty="0">
                <a:latin typeface="DM Sans" pitchFamily="2" charset="0"/>
                <a:cs typeface="Calibri Light" panose="020F0302020204030204" pitchFamily="34" charset="0"/>
              </a:rPr>
              <a:t> 3691 (FN) </a:t>
            </a:r>
          </a:p>
        </p:txBody>
      </p:sp>
      <p:sp>
        <p:nvSpPr>
          <p:cNvPr id="17" name="Textfeld 16">
            <a:extLst>
              <a:ext uri="{FF2B5EF4-FFF2-40B4-BE49-F238E27FC236}">
                <a16:creationId xmlns:a16="http://schemas.microsoft.com/office/drawing/2014/main" id="{5AE79AEA-D82F-1200-1358-1A2C194E6788}"/>
              </a:ext>
            </a:extLst>
          </p:cNvPr>
          <p:cNvSpPr txBox="1"/>
          <p:nvPr/>
        </p:nvSpPr>
        <p:spPr>
          <a:xfrm>
            <a:off x="467392" y="3640870"/>
            <a:ext cx="1641258" cy="338554"/>
          </a:xfrm>
          <a:prstGeom prst="rect">
            <a:avLst/>
          </a:prstGeom>
          <a:noFill/>
        </p:spPr>
        <p:txBody>
          <a:bodyPr wrap="square" rtlCol="0">
            <a:spAutoFit/>
          </a:bodyPr>
          <a:lstStyle/>
          <a:p>
            <a:r>
              <a:rPr lang="de-DE" sz="1600" b="1" dirty="0">
                <a:latin typeface="DM Sans" pitchFamily="2" charset="0"/>
                <a:cs typeface="Calibri Light" panose="020F0302020204030204" pitchFamily="34" charset="0"/>
              </a:rPr>
              <a:t>Recall: 12.4% </a:t>
            </a:r>
          </a:p>
        </p:txBody>
      </p:sp>
      <p:sp>
        <p:nvSpPr>
          <p:cNvPr id="18" name="Textfeld 17">
            <a:extLst>
              <a:ext uri="{FF2B5EF4-FFF2-40B4-BE49-F238E27FC236}">
                <a16:creationId xmlns:a16="http://schemas.microsoft.com/office/drawing/2014/main" id="{EDF67EE2-0A78-28F6-A421-966F76992EC8}"/>
              </a:ext>
            </a:extLst>
          </p:cNvPr>
          <p:cNvSpPr txBox="1"/>
          <p:nvPr/>
        </p:nvSpPr>
        <p:spPr>
          <a:xfrm>
            <a:off x="467392" y="3979424"/>
            <a:ext cx="2141382" cy="338554"/>
          </a:xfrm>
          <a:prstGeom prst="rect">
            <a:avLst/>
          </a:prstGeom>
          <a:noFill/>
        </p:spPr>
        <p:txBody>
          <a:bodyPr wrap="square" rtlCol="0">
            <a:spAutoFit/>
          </a:bodyPr>
          <a:lstStyle>
            <a:defPPr marR="0" lvl="0" algn="l" rtl="0">
              <a:lnSpc>
                <a:spcPct val="100000"/>
              </a:lnSpc>
              <a:spcBef>
                <a:spcPts val="0"/>
              </a:spcBef>
              <a:spcAft>
                <a:spcPts val="0"/>
              </a:spcAft>
            </a:defPPr>
            <a:lvl1pPr>
              <a:defRPr sz="1600" b="1">
                <a:latin typeface="DM Sans" pitchFamily="2" charset="0"/>
                <a:cs typeface="Calibri Light" panose="020F0302020204030204" pitchFamily="34" charset="0"/>
              </a:defRPr>
            </a:lvl1pPr>
          </a:lstStyle>
          <a:p>
            <a:r>
              <a:rPr lang="de-DE" dirty="0"/>
              <a:t>Precision: 86.1% </a:t>
            </a:r>
          </a:p>
        </p:txBody>
      </p:sp>
    </p:spTree>
    <p:extLst>
      <p:ext uri="{BB962C8B-B14F-4D97-AF65-F5344CB8AC3E}">
        <p14:creationId xmlns:p14="http://schemas.microsoft.com/office/powerpoint/2010/main" val="980286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169825"/>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1. </a:t>
            </a:r>
            <a:r>
              <a:rPr lang="de-DE" sz="2400" b="1" dirty="0" err="1">
                <a:solidFill>
                  <a:schemeClr val="bg2">
                    <a:lumMod val="75000"/>
                  </a:schemeClr>
                </a:solidFill>
                <a:latin typeface="DM Sans" pitchFamily="2" charset="0"/>
                <a:cs typeface="Calibri Light" panose="020F0302020204030204" pitchFamily="34" charset="0"/>
              </a:rPr>
              <a:t>Preliminary</a:t>
            </a:r>
            <a:r>
              <a:rPr lang="de-DE" sz="2400" b="1" dirty="0">
                <a:solidFill>
                  <a:schemeClr val="bg2">
                    <a:lumMod val="75000"/>
                  </a:schemeClr>
                </a:solidFill>
                <a:latin typeface="DM Sans" pitchFamily="2" charset="0"/>
                <a:cs typeface="Calibri Light" panose="020F0302020204030204" pitchFamily="34" charset="0"/>
              </a:rPr>
              <a:t> </a:t>
            </a:r>
            <a:r>
              <a:rPr lang="de-DE" sz="2400" b="1" dirty="0" err="1">
                <a:solidFill>
                  <a:schemeClr val="bg2">
                    <a:lumMod val="75000"/>
                  </a:schemeClr>
                </a:solidFill>
                <a:latin typeface="DM Sans" pitchFamily="2" charset="0"/>
                <a:cs typeface="Calibri Light" panose="020F0302020204030204" pitchFamily="34" charset="0"/>
              </a:rPr>
              <a:t>Steps</a:t>
            </a:r>
            <a:endParaRPr lang="de-DE" sz="2400" b="1" dirty="0">
              <a:solidFill>
                <a:schemeClr val="bg2">
                  <a:lumMod val="75000"/>
                </a:schemeClr>
              </a:solidFill>
              <a:latin typeface="DM Sans" pitchFamily="2" charset="0"/>
              <a:cs typeface="Calibri Light" panose="020F0302020204030204" pitchFamily="34" charset="0"/>
            </a:endParaRP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Data </a:t>
            </a:r>
            <a:r>
              <a:rPr lang="de-DE" sz="1800" b="1" dirty="0" err="1">
                <a:solidFill>
                  <a:schemeClr val="bg2">
                    <a:lumMod val="75000"/>
                  </a:schemeClr>
                </a:solidFill>
                <a:latin typeface="DM Sans" pitchFamily="2" charset="0"/>
                <a:cs typeface="Calibri Light" panose="020F0302020204030204" pitchFamily="34" charset="0"/>
              </a:rPr>
              <a:t>cleaning</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Normalization</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Reproducibility</a:t>
            </a:r>
            <a:endParaRPr lang="de-DE" sz="1800" b="1" dirty="0">
              <a:solidFill>
                <a:schemeClr val="bg2">
                  <a:lumMod val="7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7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75000"/>
                </a:schemeClr>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523494"/>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2. </a:t>
            </a:r>
            <a:r>
              <a:rPr lang="de-DE" sz="2400" b="1" dirty="0" err="1">
                <a:solidFill>
                  <a:schemeClr val="bg2">
                    <a:lumMod val="75000"/>
                  </a:schemeClr>
                </a:solidFill>
                <a:latin typeface="DM Sans" pitchFamily="2" charset="0"/>
                <a:cs typeface="Calibri Light" panose="020F0302020204030204" pitchFamily="34" charset="0"/>
              </a:rPr>
              <a:t>Identification</a:t>
            </a:r>
            <a:r>
              <a:rPr lang="de-DE" sz="2400" b="1" dirty="0">
                <a:solidFill>
                  <a:schemeClr val="bg2">
                    <a:lumMod val="75000"/>
                  </a:schemeClr>
                </a:solidFill>
                <a:latin typeface="DM Sans" pitchFamily="2" charset="0"/>
                <a:cs typeface="Calibri Light" panose="020F0302020204030204" pitchFamily="34" charset="0"/>
              </a:rPr>
              <a:t> of RNA-</a:t>
            </a:r>
            <a:r>
              <a:rPr lang="de-DE" sz="2400" b="1" dirty="0" err="1">
                <a:solidFill>
                  <a:schemeClr val="bg2">
                    <a:lumMod val="75000"/>
                  </a:schemeClr>
                </a:solidFill>
                <a:latin typeface="DM Sans" pitchFamily="2" charset="0"/>
                <a:cs typeface="Calibri Light" panose="020F0302020204030204" pitchFamily="34" charset="0"/>
              </a:rPr>
              <a:t>dependent</a:t>
            </a:r>
            <a:r>
              <a:rPr lang="de-DE" sz="2400" b="1" dirty="0">
                <a:solidFill>
                  <a:schemeClr val="bg2">
                    <a:lumMod val="75000"/>
                  </a:schemeClr>
                </a:solidFill>
                <a:latin typeface="DM Sans" pitchFamily="2" charset="0"/>
                <a:cs typeface="Calibri Light" panose="020F0302020204030204" pitchFamily="34" charset="0"/>
              </a:rPr>
              <a:t> Proteins</a:t>
            </a: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Defining</a:t>
            </a:r>
            <a:r>
              <a:rPr lang="de-DE" sz="1800" b="1" dirty="0">
                <a:solidFill>
                  <a:schemeClr val="bg2">
                    <a:lumMod val="75000"/>
                  </a:schemeClr>
                </a:solidFill>
                <a:latin typeface="DM Sans" pitchFamily="2" charset="0"/>
                <a:cs typeface="Calibri Light" panose="020F0302020204030204" pitchFamily="34" charset="0"/>
              </a:rPr>
              <a:t> selection </a:t>
            </a:r>
            <a:r>
              <a:rPr lang="de-DE" sz="1800" b="1" dirty="0" err="1">
                <a:solidFill>
                  <a:schemeClr val="bg2">
                    <a:lumMod val="75000"/>
                  </a:schemeClr>
                </a:solidFill>
                <a:latin typeface="DM Sans" pitchFamily="2" charset="0"/>
                <a:cs typeface="Calibri Light" panose="020F0302020204030204" pitchFamily="34" charset="0"/>
              </a:rPr>
              <a:t>criteria</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Applying</a:t>
            </a:r>
            <a:r>
              <a:rPr lang="de-DE" sz="1800" b="1" dirty="0">
                <a:solidFill>
                  <a:schemeClr val="bg2">
                    <a:lumMod val="75000"/>
                  </a:schemeClr>
                </a:solidFill>
                <a:latin typeface="DM Sans" pitchFamily="2" charset="0"/>
                <a:cs typeface="Calibri Light" panose="020F0302020204030204" pitchFamily="34" charset="0"/>
              </a:rPr>
              <a:t> selection </a:t>
            </a:r>
            <a:r>
              <a:rPr lang="de-DE" sz="1800" b="1" dirty="0" err="1">
                <a:solidFill>
                  <a:schemeClr val="bg2">
                    <a:lumMod val="75000"/>
                  </a:schemeClr>
                </a:solidFill>
                <a:latin typeface="DM Sans" pitchFamily="2" charset="0"/>
                <a:cs typeface="Calibri Light" panose="020F0302020204030204" pitchFamily="34" charset="0"/>
              </a:rPr>
              <a:t>criteria</a:t>
            </a:r>
            <a:endParaRPr lang="de-DE" sz="1800" b="1" dirty="0">
              <a:solidFill>
                <a:schemeClr val="bg2">
                  <a:lumMod val="75000"/>
                </a:schemeClr>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523494"/>
          </a:xfrm>
          <a:prstGeom prst="rect">
            <a:avLst/>
          </a:prstGeom>
          <a:noFill/>
        </p:spPr>
        <p:txBody>
          <a:bodyPr wrap="square">
            <a:spAutoFit/>
          </a:bodyPr>
          <a:lstStyle/>
          <a:p>
            <a:pPr>
              <a:tabLst>
                <a:tab pos="355600" algn="l"/>
              </a:tabLst>
            </a:pPr>
            <a:r>
              <a:rPr lang="de-DE" sz="2400" b="1" dirty="0">
                <a:solidFill>
                  <a:schemeClr val="bg1"/>
                </a:solidFill>
                <a:latin typeface="DM Sans" pitchFamily="2" charset="0"/>
                <a:cs typeface="Calibri Light" panose="020F0302020204030204" pitchFamily="34" charset="0"/>
              </a:rPr>
              <a:t>3. Dimension </a:t>
            </a:r>
            <a:r>
              <a:rPr lang="de-DE" sz="2400" b="1" dirty="0" err="1">
                <a:solidFill>
                  <a:schemeClr val="bg1"/>
                </a:solidFill>
                <a:latin typeface="DM Sans" pitchFamily="2" charset="0"/>
                <a:cs typeface="Calibri Light" panose="020F0302020204030204" pitchFamily="34" charset="0"/>
              </a:rPr>
              <a:t>Reduction</a:t>
            </a:r>
            <a:br>
              <a:rPr lang="de-DE" sz="2400" b="1" dirty="0">
                <a:solidFill>
                  <a:schemeClr val="bg1"/>
                </a:solidFill>
                <a:latin typeface="DM Sans" pitchFamily="2" charset="0"/>
                <a:cs typeface="Calibri Light" panose="020F0302020204030204" pitchFamily="34" charset="0"/>
              </a:rPr>
            </a:br>
            <a:r>
              <a:rPr lang="de-DE" sz="2400" b="1" dirty="0">
                <a:solidFill>
                  <a:schemeClr val="bg1"/>
                </a:solidFill>
                <a:latin typeface="DM Sans" pitchFamily="2" charset="0"/>
                <a:cs typeface="Calibri Light" panose="020F0302020204030204" pitchFamily="34" charset="0"/>
              </a:rPr>
              <a:t>Analysis</a:t>
            </a:r>
          </a:p>
          <a:p>
            <a:pPr>
              <a:lnSpc>
                <a:spcPct val="150000"/>
              </a:lnSpc>
            </a:pPr>
            <a:r>
              <a:rPr lang="en-US" sz="1800" b="1" dirty="0">
                <a:solidFill>
                  <a:schemeClr val="bg1"/>
                </a:solidFill>
                <a:latin typeface="DM Sans" pitchFamily="2" charset="0"/>
                <a:cs typeface="Calibri Light" panose="020F0302020204030204" pitchFamily="34" charset="0"/>
              </a:rPr>
              <a:t>-    PCA and UMAP </a:t>
            </a:r>
          </a:p>
          <a:p>
            <a:r>
              <a:rPr lang="en-US" sz="1800" b="1" dirty="0">
                <a:solidFill>
                  <a:schemeClr val="bg1"/>
                </a:solidFill>
                <a:latin typeface="DM Sans" pitchFamily="2" charset="0"/>
                <a:cs typeface="Calibri Light" panose="020F0302020204030204" pitchFamily="34" charset="0"/>
              </a:rPr>
              <a:t>-    Coloring proteins</a:t>
            </a: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14936"/>
            <a:ext cx="4572000" cy="1523494"/>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4. </a:t>
            </a:r>
            <a:r>
              <a:rPr lang="de-DE" sz="2400" b="1" dirty="0" err="1">
                <a:solidFill>
                  <a:schemeClr val="bg2">
                    <a:lumMod val="75000"/>
                  </a:schemeClr>
                </a:solidFill>
                <a:latin typeface="DM Sans" pitchFamily="2" charset="0"/>
                <a:cs typeface="Calibri Light" panose="020F0302020204030204" pitchFamily="34" charset="0"/>
              </a:rPr>
              <a:t>Developing</a:t>
            </a:r>
            <a:r>
              <a:rPr lang="de-DE" sz="2400" b="1" dirty="0">
                <a:solidFill>
                  <a:schemeClr val="bg2">
                    <a:lumMod val="75000"/>
                  </a:schemeClr>
                </a:solidFill>
                <a:latin typeface="DM Sans" pitchFamily="2" charset="0"/>
                <a:cs typeface="Calibri Light" panose="020F0302020204030204" pitchFamily="34" charset="0"/>
              </a:rPr>
              <a:t> a Linear Regression Model</a:t>
            </a: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Real shift</a:t>
            </a:r>
          </a:p>
          <a:p>
            <a:r>
              <a:rPr lang="de-DE" sz="1800" b="1" dirty="0">
                <a:solidFill>
                  <a:schemeClr val="bg2">
                    <a:lumMod val="75000"/>
                  </a:schemeClr>
                </a:solidFill>
                <a:latin typeface="DM Sans" pitchFamily="2" charset="0"/>
                <a:cs typeface="Calibri Light" panose="020F0302020204030204" pitchFamily="34" charset="0"/>
              </a:rPr>
              <a:t>-    Absolute shift</a:t>
            </a:r>
          </a:p>
        </p:txBody>
      </p:sp>
    </p:spTree>
    <p:extLst>
      <p:ext uri="{BB962C8B-B14F-4D97-AF65-F5344CB8AC3E}">
        <p14:creationId xmlns:p14="http://schemas.microsoft.com/office/powerpoint/2010/main" val="3639344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6F097ED6-A76B-1F45-99AA-8D325351710D}"/>
              </a:ext>
            </a:extLst>
          </p:cNvPr>
          <p:cNvPicPr>
            <a:picLocks noChangeAspect="1"/>
          </p:cNvPicPr>
          <p:nvPr/>
        </p:nvPicPr>
        <p:blipFill>
          <a:blip r:embed="rId2"/>
          <a:stretch>
            <a:fillRect/>
          </a:stretch>
        </p:blipFill>
        <p:spPr>
          <a:xfrm>
            <a:off x="163513" y="1512888"/>
            <a:ext cx="4338029" cy="2678113"/>
          </a:xfrm>
          <a:prstGeom prst="rect">
            <a:avLst/>
          </a:prstGeom>
        </p:spPr>
      </p:pic>
      <p:sp>
        <p:nvSpPr>
          <p:cNvPr id="6" name="Textfeld 5">
            <a:extLst>
              <a:ext uri="{FF2B5EF4-FFF2-40B4-BE49-F238E27FC236}">
                <a16:creationId xmlns:a16="http://schemas.microsoft.com/office/drawing/2014/main" id="{C92E5114-FBDA-6040-8481-D362A4D08508}"/>
              </a:ext>
            </a:extLst>
          </p:cNvPr>
          <p:cNvSpPr txBox="1"/>
          <p:nvPr/>
        </p:nvSpPr>
        <p:spPr>
          <a:xfrm>
            <a:off x="404813" y="355601"/>
            <a:ext cx="9029700" cy="461665"/>
          </a:xfrm>
          <a:prstGeom prst="rect">
            <a:avLst/>
          </a:prstGeom>
          <a:noFill/>
        </p:spPr>
        <p:txBody>
          <a:bodyPr wrap="square" rtlCol="0">
            <a:spAutoFit/>
          </a:bodyPr>
          <a:lstStyle/>
          <a:p>
            <a:r>
              <a:rPr lang="de-DE" sz="2400" b="1" dirty="0">
                <a:latin typeface="DM Sans" pitchFamily="2" charset="0"/>
                <a:cs typeface="Calibri Light" panose="020F0302020204030204" pitchFamily="34" charset="0"/>
              </a:rPr>
              <a:t>Dimension </a:t>
            </a:r>
            <a:r>
              <a:rPr lang="de-DE" sz="2400" b="1" dirty="0" err="1">
                <a:latin typeface="DM Sans" pitchFamily="2" charset="0"/>
                <a:cs typeface="Calibri Light" panose="020F0302020204030204" pitchFamily="34" charset="0"/>
              </a:rPr>
              <a:t>Reduction</a:t>
            </a:r>
            <a:r>
              <a:rPr lang="de-DE" sz="2400" b="1" dirty="0">
                <a:latin typeface="DM Sans" pitchFamily="2" charset="0"/>
                <a:cs typeface="Calibri Light" panose="020F0302020204030204" pitchFamily="34" charset="0"/>
              </a:rPr>
              <a:t> Analysis - PCA and UMAP </a:t>
            </a:r>
          </a:p>
        </p:txBody>
      </p:sp>
      <p:pic>
        <p:nvPicPr>
          <p:cNvPr id="7" name="Grafik 6">
            <a:extLst>
              <a:ext uri="{FF2B5EF4-FFF2-40B4-BE49-F238E27FC236}">
                <a16:creationId xmlns:a16="http://schemas.microsoft.com/office/drawing/2014/main" id="{D95D2973-EB05-1943-BFAC-3FB020837D7A}"/>
              </a:ext>
            </a:extLst>
          </p:cNvPr>
          <p:cNvPicPr>
            <a:picLocks noChangeAspect="1"/>
          </p:cNvPicPr>
          <p:nvPr/>
        </p:nvPicPr>
        <p:blipFill>
          <a:blip r:embed="rId3"/>
          <a:stretch>
            <a:fillRect/>
          </a:stretch>
        </p:blipFill>
        <p:spPr>
          <a:xfrm>
            <a:off x="4805971" y="1512888"/>
            <a:ext cx="4338029" cy="2678113"/>
          </a:xfrm>
          <a:prstGeom prst="rect">
            <a:avLst/>
          </a:prstGeom>
        </p:spPr>
      </p:pic>
    </p:spTree>
    <p:extLst>
      <p:ext uri="{BB962C8B-B14F-4D97-AF65-F5344CB8AC3E}">
        <p14:creationId xmlns:p14="http://schemas.microsoft.com/office/powerpoint/2010/main" val="1295845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C92E5114-FBDA-6040-8481-D362A4D08508}"/>
              </a:ext>
            </a:extLst>
          </p:cNvPr>
          <p:cNvSpPr txBox="1"/>
          <p:nvPr/>
        </p:nvSpPr>
        <p:spPr>
          <a:xfrm>
            <a:off x="404813" y="355601"/>
            <a:ext cx="9029700" cy="461665"/>
          </a:xfrm>
          <a:prstGeom prst="rect">
            <a:avLst/>
          </a:prstGeom>
          <a:noFill/>
        </p:spPr>
        <p:txBody>
          <a:bodyPr wrap="square" rtlCol="0">
            <a:spAutoFit/>
          </a:bodyPr>
          <a:lstStyle/>
          <a:p>
            <a:r>
              <a:rPr lang="de-DE" sz="2400" b="1" dirty="0">
                <a:latin typeface="DM Sans" pitchFamily="2" charset="0"/>
                <a:cs typeface="Calibri Light" panose="020F0302020204030204" pitchFamily="34" charset="0"/>
              </a:rPr>
              <a:t>Follow-</a:t>
            </a:r>
            <a:r>
              <a:rPr lang="de-DE" sz="2400" b="1" dirty="0" err="1">
                <a:latin typeface="DM Sans" pitchFamily="2" charset="0"/>
                <a:cs typeface="Calibri Light" panose="020F0302020204030204" pitchFamily="34" charset="0"/>
              </a:rPr>
              <a:t>up</a:t>
            </a:r>
            <a:r>
              <a:rPr lang="de-DE" sz="2400" b="1" dirty="0">
                <a:latin typeface="DM Sans" pitchFamily="2" charset="0"/>
                <a:cs typeface="Calibri Light" panose="020F0302020204030204" pitchFamily="34" charset="0"/>
              </a:rPr>
              <a:t> Analysis: Distribution </a:t>
            </a:r>
            <a:r>
              <a:rPr lang="de-DE" sz="2400" b="1" dirty="0" err="1">
                <a:latin typeface="DM Sans" pitchFamily="2" charset="0"/>
                <a:cs typeface="Calibri Light" panose="020F0302020204030204" pitchFamily="34" charset="0"/>
              </a:rPr>
              <a:t>of</a:t>
            </a:r>
            <a:r>
              <a:rPr lang="de-DE" sz="2400" b="1" dirty="0">
                <a:latin typeface="DM Sans" pitchFamily="2" charset="0"/>
                <a:cs typeface="Calibri Light" panose="020F0302020204030204" pitchFamily="34" charset="0"/>
              </a:rPr>
              <a:t> Shifting </a:t>
            </a:r>
            <a:r>
              <a:rPr lang="de-DE" sz="2400" b="1" dirty="0" err="1">
                <a:latin typeface="DM Sans" pitchFamily="2" charset="0"/>
                <a:cs typeface="Calibri Light" panose="020F0302020204030204" pitchFamily="34" charset="0"/>
              </a:rPr>
              <a:t>Behaviour</a:t>
            </a:r>
            <a:endParaRPr lang="de-DE" sz="2400" b="1" dirty="0">
              <a:latin typeface="DM Sans" pitchFamily="2" charset="0"/>
              <a:cs typeface="Calibri Light" panose="020F0302020204030204" pitchFamily="34" charset="0"/>
            </a:endParaRPr>
          </a:p>
        </p:txBody>
      </p:sp>
      <p:pic>
        <p:nvPicPr>
          <p:cNvPr id="8" name="Grafik 7">
            <a:extLst>
              <a:ext uri="{FF2B5EF4-FFF2-40B4-BE49-F238E27FC236}">
                <a16:creationId xmlns:a16="http://schemas.microsoft.com/office/drawing/2014/main" id="{58A94893-CD70-94E4-BE14-7B64C3F7B74F}"/>
              </a:ext>
            </a:extLst>
          </p:cNvPr>
          <p:cNvPicPr>
            <a:picLocks noChangeAspect="1"/>
          </p:cNvPicPr>
          <p:nvPr/>
        </p:nvPicPr>
        <p:blipFill>
          <a:blip r:embed="rId2"/>
          <a:stretch>
            <a:fillRect/>
          </a:stretch>
        </p:blipFill>
        <p:spPr>
          <a:xfrm>
            <a:off x="1541616" y="889989"/>
            <a:ext cx="6060767" cy="3741657"/>
          </a:xfrm>
          <a:prstGeom prst="rect">
            <a:avLst/>
          </a:prstGeom>
        </p:spPr>
      </p:pic>
    </p:spTree>
    <p:extLst>
      <p:ext uri="{BB962C8B-B14F-4D97-AF65-F5344CB8AC3E}">
        <p14:creationId xmlns:p14="http://schemas.microsoft.com/office/powerpoint/2010/main" val="2538136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169825"/>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1. </a:t>
            </a:r>
            <a:r>
              <a:rPr lang="de-DE" sz="2400" b="1" dirty="0" err="1">
                <a:solidFill>
                  <a:schemeClr val="bg2">
                    <a:lumMod val="75000"/>
                  </a:schemeClr>
                </a:solidFill>
                <a:latin typeface="DM Sans" pitchFamily="2" charset="0"/>
                <a:cs typeface="Calibri Light" panose="020F0302020204030204" pitchFamily="34" charset="0"/>
              </a:rPr>
              <a:t>Preliminary</a:t>
            </a:r>
            <a:r>
              <a:rPr lang="de-DE" sz="2400" b="1" dirty="0">
                <a:solidFill>
                  <a:schemeClr val="bg2">
                    <a:lumMod val="75000"/>
                  </a:schemeClr>
                </a:solidFill>
                <a:latin typeface="DM Sans" pitchFamily="2" charset="0"/>
                <a:cs typeface="Calibri Light" panose="020F0302020204030204" pitchFamily="34" charset="0"/>
              </a:rPr>
              <a:t> </a:t>
            </a:r>
            <a:r>
              <a:rPr lang="de-DE" sz="2400" b="1" dirty="0" err="1">
                <a:solidFill>
                  <a:schemeClr val="bg2">
                    <a:lumMod val="75000"/>
                  </a:schemeClr>
                </a:solidFill>
                <a:latin typeface="DM Sans" pitchFamily="2" charset="0"/>
                <a:cs typeface="Calibri Light" panose="020F0302020204030204" pitchFamily="34" charset="0"/>
              </a:rPr>
              <a:t>Steps</a:t>
            </a:r>
            <a:endParaRPr lang="de-DE" sz="2400" b="1" dirty="0">
              <a:solidFill>
                <a:schemeClr val="bg2">
                  <a:lumMod val="75000"/>
                </a:schemeClr>
              </a:solidFill>
              <a:latin typeface="DM Sans" pitchFamily="2" charset="0"/>
              <a:cs typeface="Calibri Light" panose="020F0302020204030204" pitchFamily="34" charset="0"/>
            </a:endParaRP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Data </a:t>
            </a:r>
            <a:r>
              <a:rPr lang="de-DE" sz="1800" b="1" dirty="0" err="1">
                <a:solidFill>
                  <a:schemeClr val="bg2">
                    <a:lumMod val="75000"/>
                  </a:schemeClr>
                </a:solidFill>
                <a:latin typeface="DM Sans" pitchFamily="2" charset="0"/>
                <a:cs typeface="Calibri Light" panose="020F0302020204030204" pitchFamily="34" charset="0"/>
              </a:rPr>
              <a:t>cleaning</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Normalization</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Reproducibility</a:t>
            </a:r>
            <a:endParaRPr lang="de-DE" sz="1800" b="1" dirty="0">
              <a:solidFill>
                <a:schemeClr val="bg2">
                  <a:lumMod val="7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7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75000"/>
                </a:schemeClr>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523494"/>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2. </a:t>
            </a:r>
            <a:r>
              <a:rPr lang="de-DE" sz="2400" b="1" dirty="0" err="1">
                <a:solidFill>
                  <a:schemeClr val="bg2">
                    <a:lumMod val="75000"/>
                  </a:schemeClr>
                </a:solidFill>
                <a:latin typeface="DM Sans" pitchFamily="2" charset="0"/>
                <a:cs typeface="Calibri Light" panose="020F0302020204030204" pitchFamily="34" charset="0"/>
              </a:rPr>
              <a:t>Identification</a:t>
            </a:r>
            <a:r>
              <a:rPr lang="de-DE" sz="2400" b="1" dirty="0">
                <a:solidFill>
                  <a:schemeClr val="bg2">
                    <a:lumMod val="75000"/>
                  </a:schemeClr>
                </a:solidFill>
                <a:latin typeface="DM Sans" pitchFamily="2" charset="0"/>
                <a:cs typeface="Calibri Light" panose="020F0302020204030204" pitchFamily="34" charset="0"/>
              </a:rPr>
              <a:t> of RNA-</a:t>
            </a:r>
            <a:r>
              <a:rPr lang="de-DE" sz="2400" b="1" dirty="0" err="1">
                <a:solidFill>
                  <a:schemeClr val="bg2">
                    <a:lumMod val="75000"/>
                  </a:schemeClr>
                </a:solidFill>
                <a:latin typeface="DM Sans" pitchFamily="2" charset="0"/>
                <a:cs typeface="Calibri Light" panose="020F0302020204030204" pitchFamily="34" charset="0"/>
              </a:rPr>
              <a:t>dependent</a:t>
            </a:r>
            <a:r>
              <a:rPr lang="de-DE" sz="2400" b="1" dirty="0">
                <a:solidFill>
                  <a:schemeClr val="bg2">
                    <a:lumMod val="75000"/>
                  </a:schemeClr>
                </a:solidFill>
                <a:latin typeface="DM Sans" pitchFamily="2" charset="0"/>
                <a:cs typeface="Calibri Light" panose="020F0302020204030204" pitchFamily="34" charset="0"/>
              </a:rPr>
              <a:t> Proteins</a:t>
            </a: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Defining</a:t>
            </a:r>
            <a:r>
              <a:rPr lang="de-DE" sz="1800" b="1" dirty="0">
                <a:solidFill>
                  <a:schemeClr val="bg2">
                    <a:lumMod val="75000"/>
                  </a:schemeClr>
                </a:solidFill>
                <a:latin typeface="DM Sans" pitchFamily="2" charset="0"/>
                <a:cs typeface="Calibri Light" panose="020F0302020204030204" pitchFamily="34" charset="0"/>
              </a:rPr>
              <a:t> selection </a:t>
            </a:r>
            <a:r>
              <a:rPr lang="de-DE" sz="1800" b="1" dirty="0" err="1">
                <a:solidFill>
                  <a:schemeClr val="bg2">
                    <a:lumMod val="75000"/>
                  </a:schemeClr>
                </a:solidFill>
                <a:latin typeface="DM Sans" pitchFamily="2" charset="0"/>
                <a:cs typeface="Calibri Light" panose="020F0302020204030204" pitchFamily="34" charset="0"/>
              </a:rPr>
              <a:t>criteria</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Applying</a:t>
            </a:r>
            <a:r>
              <a:rPr lang="de-DE" sz="1800" b="1" dirty="0">
                <a:solidFill>
                  <a:schemeClr val="bg2">
                    <a:lumMod val="75000"/>
                  </a:schemeClr>
                </a:solidFill>
                <a:latin typeface="DM Sans" pitchFamily="2" charset="0"/>
                <a:cs typeface="Calibri Light" panose="020F0302020204030204" pitchFamily="34" charset="0"/>
              </a:rPr>
              <a:t> selection </a:t>
            </a:r>
            <a:r>
              <a:rPr lang="de-DE" sz="1800" b="1" dirty="0" err="1">
                <a:solidFill>
                  <a:schemeClr val="bg2">
                    <a:lumMod val="75000"/>
                  </a:schemeClr>
                </a:solidFill>
                <a:latin typeface="DM Sans" pitchFamily="2" charset="0"/>
                <a:cs typeface="Calibri Light" panose="020F0302020204030204" pitchFamily="34" charset="0"/>
              </a:rPr>
              <a:t>criteria</a:t>
            </a:r>
            <a:endParaRPr lang="de-DE" sz="1800" b="1" dirty="0">
              <a:solidFill>
                <a:schemeClr val="bg2">
                  <a:lumMod val="75000"/>
                </a:schemeClr>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523494"/>
          </a:xfrm>
          <a:prstGeom prst="rect">
            <a:avLst/>
          </a:prstGeom>
          <a:noFill/>
        </p:spPr>
        <p:txBody>
          <a:bodyPr wrap="square">
            <a:spAutoFit/>
          </a:bodyPr>
          <a:lstStyle/>
          <a:p>
            <a:pPr>
              <a:tabLst>
                <a:tab pos="355600" algn="l"/>
              </a:tabLst>
            </a:pPr>
            <a:r>
              <a:rPr lang="de-DE" sz="2400" b="1" dirty="0">
                <a:solidFill>
                  <a:schemeClr val="bg2">
                    <a:lumMod val="75000"/>
                  </a:schemeClr>
                </a:solidFill>
                <a:latin typeface="DM Sans" pitchFamily="2" charset="0"/>
                <a:cs typeface="Calibri Light" panose="020F0302020204030204" pitchFamily="34" charset="0"/>
              </a:rPr>
              <a:t>3. Dimension </a:t>
            </a:r>
            <a:r>
              <a:rPr lang="de-DE" sz="2400" b="1" dirty="0" err="1">
                <a:solidFill>
                  <a:schemeClr val="bg2">
                    <a:lumMod val="75000"/>
                  </a:schemeClr>
                </a:solidFill>
                <a:latin typeface="DM Sans" pitchFamily="2" charset="0"/>
                <a:cs typeface="Calibri Light" panose="020F0302020204030204" pitchFamily="34" charset="0"/>
              </a:rPr>
              <a:t>Reduction</a:t>
            </a:r>
            <a:br>
              <a:rPr lang="de-DE" sz="2400" b="1" dirty="0">
                <a:solidFill>
                  <a:schemeClr val="bg2">
                    <a:lumMod val="75000"/>
                  </a:schemeClr>
                </a:solidFill>
                <a:latin typeface="DM Sans" pitchFamily="2" charset="0"/>
                <a:cs typeface="Calibri Light" panose="020F0302020204030204" pitchFamily="34" charset="0"/>
              </a:rPr>
            </a:br>
            <a:r>
              <a:rPr lang="de-DE" sz="2400" b="1" dirty="0">
                <a:solidFill>
                  <a:schemeClr val="bg2">
                    <a:lumMod val="75000"/>
                  </a:schemeClr>
                </a:solidFill>
                <a:latin typeface="DM Sans" pitchFamily="2" charset="0"/>
                <a:cs typeface="Calibri Light" panose="020F0302020204030204" pitchFamily="34" charset="0"/>
              </a:rPr>
              <a:t>Analysis</a:t>
            </a:r>
          </a:p>
          <a:p>
            <a:pPr>
              <a:lnSpc>
                <a:spcPct val="150000"/>
              </a:lnSpc>
            </a:pPr>
            <a:r>
              <a:rPr lang="en-US" sz="1800" b="1" dirty="0">
                <a:solidFill>
                  <a:schemeClr val="bg2">
                    <a:lumMod val="75000"/>
                  </a:schemeClr>
                </a:solidFill>
                <a:latin typeface="DM Sans" pitchFamily="2" charset="0"/>
                <a:cs typeface="Calibri Light" panose="020F0302020204030204" pitchFamily="34" charset="0"/>
              </a:rPr>
              <a:t>-    PCA and UMAP </a:t>
            </a:r>
          </a:p>
          <a:p>
            <a:r>
              <a:rPr lang="en-US" sz="1800" b="1" dirty="0">
                <a:solidFill>
                  <a:schemeClr val="bg2">
                    <a:lumMod val="75000"/>
                  </a:schemeClr>
                </a:solidFill>
                <a:latin typeface="DM Sans" pitchFamily="2" charset="0"/>
                <a:cs typeface="Calibri Light" panose="020F0302020204030204" pitchFamily="34" charset="0"/>
              </a:rPr>
              <a:t>-    Coloring proteins</a:t>
            </a: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14936"/>
            <a:ext cx="4572000" cy="1523494"/>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4. </a:t>
            </a:r>
            <a:r>
              <a:rPr lang="de-DE" sz="2400" b="1" dirty="0" err="1">
                <a:solidFill>
                  <a:schemeClr val="bg1"/>
                </a:solidFill>
                <a:latin typeface="DM Sans" pitchFamily="2" charset="0"/>
                <a:cs typeface="Calibri Light" panose="020F0302020204030204" pitchFamily="34" charset="0"/>
              </a:rPr>
              <a:t>Developing</a:t>
            </a:r>
            <a:r>
              <a:rPr lang="de-DE" sz="2400" b="1" dirty="0">
                <a:solidFill>
                  <a:schemeClr val="bg1"/>
                </a:solidFill>
                <a:latin typeface="DM Sans" pitchFamily="2" charset="0"/>
                <a:cs typeface="Calibri Light" panose="020F0302020204030204" pitchFamily="34" charset="0"/>
              </a:rPr>
              <a:t> a Linear Regression Model</a:t>
            </a:r>
          </a:p>
          <a:p>
            <a:pPr>
              <a:lnSpc>
                <a:spcPct val="150000"/>
              </a:lnSpc>
            </a:pPr>
            <a:r>
              <a:rPr lang="de-DE" sz="1800" b="1" dirty="0">
                <a:solidFill>
                  <a:schemeClr val="bg1"/>
                </a:solidFill>
                <a:latin typeface="DM Sans" pitchFamily="2" charset="0"/>
                <a:cs typeface="Calibri Light" panose="020F0302020204030204" pitchFamily="34" charset="0"/>
              </a:rPr>
              <a:t>-    Real shift</a:t>
            </a:r>
          </a:p>
          <a:p>
            <a:r>
              <a:rPr lang="de-DE" sz="1800" b="1" dirty="0">
                <a:solidFill>
                  <a:schemeClr val="bg1"/>
                </a:solidFill>
                <a:latin typeface="DM Sans" pitchFamily="2" charset="0"/>
                <a:cs typeface="Calibri Light" panose="020F0302020204030204" pitchFamily="34" charset="0"/>
              </a:rPr>
              <a:t>-    Absolute shift</a:t>
            </a:r>
          </a:p>
        </p:txBody>
      </p:sp>
    </p:spTree>
    <p:extLst>
      <p:ext uri="{BB962C8B-B14F-4D97-AF65-F5344CB8AC3E}">
        <p14:creationId xmlns:p14="http://schemas.microsoft.com/office/powerpoint/2010/main" val="149450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6508AAE8-CA3A-BA4C-94E8-CF33BBEA58B5}"/>
              </a:ext>
            </a:extLst>
          </p:cNvPr>
          <p:cNvSpPr txBox="1"/>
          <p:nvPr/>
        </p:nvSpPr>
        <p:spPr>
          <a:xfrm>
            <a:off x="381000" y="368301"/>
            <a:ext cx="7703820"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Developing</a:t>
            </a:r>
            <a:r>
              <a:rPr lang="de-DE" sz="2400" b="1" dirty="0">
                <a:latin typeface="DM Sans" pitchFamily="2" charset="0"/>
                <a:cs typeface="Calibri Light" panose="020F0302020204030204" pitchFamily="34" charset="0"/>
              </a:rPr>
              <a:t> a Linear Regression Model – </a:t>
            </a:r>
            <a:r>
              <a:rPr lang="de-DE" sz="2400" b="1" dirty="0">
                <a:solidFill>
                  <a:srgbClr val="6BA42C"/>
                </a:solidFill>
                <a:latin typeface="DM Sans" pitchFamily="2" charset="0"/>
                <a:cs typeface="Calibri Light" panose="020F0302020204030204" pitchFamily="34" charset="0"/>
              </a:rPr>
              <a:t>Real Shift  </a:t>
            </a:r>
          </a:p>
        </p:txBody>
      </p:sp>
      <p:pic>
        <p:nvPicPr>
          <p:cNvPr id="6" name="Grafik 5">
            <a:extLst>
              <a:ext uri="{FF2B5EF4-FFF2-40B4-BE49-F238E27FC236}">
                <a16:creationId xmlns:a16="http://schemas.microsoft.com/office/drawing/2014/main" id="{0DCCBB49-DB35-4D48-9E49-102F7A686D92}"/>
              </a:ext>
            </a:extLst>
          </p:cNvPr>
          <p:cNvPicPr>
            <a:picLocks noChangeAspect="1"/>
          </p:cNvPicPr>
          <p:nvPr/>
        </p:nvPicPr>
        <p:blipFill>
          <a:blip r:embed="rId2"/>
          <a:stretch>
            <a:fillRect/>
          </a:stretch>
        </p:blipFill>
        <p:spPr>
          <a:xfrm>
            <a:off x="228601" y="1373188"/>
            <a:ext cx="4254500" cy="2626546"/>
          </a:xfrm>
          <a:prstGeom prst="rect">
            <a:avLst/>
          </a:prstGeom>
        </p:spPr>
      </p:pic>
      <p:pic>
        <p:nvPicPr>
          <p:cNvPr id="7" name="Grafik 6">
            <a:extLst>
              <a:ext uri="{FF2B5EF4-FFF2-40B4-BE49-F238E27FC236}">
                <a16:creationId xmlns:a16="http://schemas.microsoft.com/office/drawing/2014/main" id="{B7CBFFCA-417F-3F46-A200-73D786216143}"/>
              </a:ext>
            </a:extLst>
          </p:cNvPr>
          <p:cNvPicPr>
            <a:picLocks noChangeAspect="1"/>
          </p:cNvPicPr>
          <p:nvPr/>
        </p:nvPicPr>
        <p:blipFill>
          <a:blip r:embed="rId3"/>
          <a:stretch>
            <a:fillRect/>
          </a:stretch>
        </p:blipFill>
        <p:spPr>
          <a:xfrm>
            <a:off x="4698999" y="1373188"/>
            <a:ext cx="4254501" cy="2626546"/>
          </a:xfrm>
          <a:prstGeom prst="rect">
            <a:avLst/>
          </a:prstGeom>
        </p:spPr>
      </p:pic>
    </p:spTree>
    <p:extLst>
      <p:ext uri="{BB962C8B-B14F-4D97-AF65-F5344CB8AC3E}">
        <p14:creationId xmlns:p14="http://schemas.microsoft.com/office/powerpoint/2010/main" val="3869579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2F4FC8C3-BCCF-1C49-9DE9-EE1A10DB0201}"/>
              </a:ext>
            </a:extLst>
          </p:cNvPr>
          <p:cNvSpPr txBox="1"/>
          <p:nvPr/>
        </p:nvSpPr>
        <p:spPr>
          <a:xfrm>
            <a:off x="381000" y="368301"/>
            <a:ext cx="8221980"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Developing</a:t>
            </a:r>
            <a:r>
              <a:rPr lang="de-DE" sz="2400" b="1" dirty="0">
                <a:latin typeface="DM Sans" pitchFamily="2" charset="0"/>
                <a:cs typeface="Calibri Light" panose="020F0302020204030204" pitchFamily="34" charset="0"/>
              </a:rPr>
              <a:t> a Linear Regression Model – </a:t>
            </a:r>
            <a:r>
              <a:rPr lang="de-DE" sz="2400" b="1" dirty="0">
                <a:solidFill>
                  <a:srgbClr val="6BA42C"/>
                </a:solidFill>
                <a:latin typeface="DM Sans" pitchFamily="2" charset="0"/>
                <a:cs typeface="Calibri Light" panose="020F0302020204030204" pitchFamily="34" charset="0"/>
              </a:rPr>
              <a:t>Absolute Shift  </a:t>
            </a:r>
          </a:p>
        </p:txBody>
      </p:sp>
      <p:pic>
        <p:nvPicPr>
          <p:cNvPr id="6" name="Grafik 5">
            <a:extLst>
              <a:ext uri="{FF2B5EF4-FFF2-40B4-BE49-F238E27FC236}">
                <a16:creationId xmlns:a16="http://schemas.microsoft.com/office/drawing/2014/main" id="{325310C0-E4EE-5042-9B35-C5820D3C9F48}"/>
              </a:ext>
            </a:extLst>
          </p:cNvPr>
          <p:cNvPicPr>
            <a:picLocks noChangeAspect="1"/>
          </p:cNvPicPr>
          <p:nvPr/>
        </p:nvPicPr>
        <p:blipFill>
          <a:blip r:embed="rId2"/>
          <a:stretch>
            <a:fillRect/>
          </a:stretch>
        </p:blipFill>
        <p:spPr>
          <a:xfrm>
            <a:off x="259160" y="1386839"/>
            <a:ext cx="4230498" cy="2586223"/>
          </a:xfrm>
          <a:prstGeom prst="rect">
            <a:avLst/>
          </a:prstGeom>
        </p:spPr>
      </p:pic>
      <p:pic>
        <p:nvPicPr>
          <p:cNvPr id="7" name="Grafik 6">
            <a:extLst>
              <a:ext uri="{FF2B5EF4-FFF2-40B4-BE49-F238E27FC236}">
                <a16:creationId xmlns:a16="http://schemas.microsoft.com/office/drawing/2014/main" id="{0721E0E9-55AB-5244-A146-DCE7EAD1558F}"/>
              </a:ext>
            </a:extLst>
          </p:cNvPr>
          <p:cNvPicPr>
            <a:picLocks noChangeAspect="1"/>
          </p:cNvPicPr>
          <p:nvPr/>
        </p:nvPicPr>
        <p:blipFill>
          <a:blip r:embed="rId3"/>
          <a:stretch>
            <a:fillRect/>
          </a:stretch>
        </p:blipFill>
        <p:spPr>
          <a:xfrm>
            <a:off x="4639518" y="1373187"/>
            <a:ext cx="4254501" cy="2626546"/>
          </a:xfrm>
          <a:prstGeom prst="rect">
            <a:avLst/>
          </a:prstGeom>
        </p:spPr>
      </p:pic>
    </p:spTree>
    <p:extLst>
      <p:ext uri="{BB962C8B-B14F-4D97-AF65-F5344CB8AC3E}">
        <p14:creationId xmlns:p14="http://schemas.microsoft.com/office/powerpoint/2010/main" val="1604294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Gerader Verbinder 3">
            <a:extLst>
              <a:ext uri="{FF2B5EF4-FFF2-40B4-BE49-F238E27FC236}">
                <a16:creationId xmlns:a16="http://schemas.microsoft.com/office/drawing/2014/main" id="{4743A312-70BA-B42D-B228-C99AD67DFEA0}"/>
              </a:ext>
            </a:extLst>
          </p:cNvPr>
          <p:cNvCxnSpPr/>
          <p:nvPr/>
        </p:nvCxnSpPr>
        <p:spPr>
          <a:xfrm>
            <a:off x="4385881" y="946785"/>
            <a:ext cx="0" cy="32499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feld 11">
            <a:extLst>
              <a:ext uri="{FF2B5EF4-FFF2-40B4-BE49-F238E27FC236}">
                <a16:creationId xmlns:a16="http://schemas.microsoft.com/office/drawing/2014/main" id="{CF818964-5A04-E9DC-71FC-F907FE34D8FA}"/>
              </a:ext>
            </a:extLst>
          </p:cNvPr>
          <p:cNvSpPr txBox="1"/>
          <p:nvPr/>
        </p:nvSpPr>
        <p:spPr>
          <a:xfrm>
            <a:off x="4622650" y="1091825"/>
            <a:ext cx="4135029" cy="523220"/>
          </a:xfrm>
          <a:prstGeom prst="rect">
            <a:avLst/>
          </a:prstGeom>
          <a:noFill/>
        </p:spPr>
        <p:txBody>
          <a:bodyPr wrap="square">
            <a:spAutoFit/>
          </a:bodyPr>
          <a:lstStyle/>
          <a:p>
            <a:pPr marL="285750" indent="-285750">
              <a:buFont typeface="Arial" panose="020B0604020202020204" pitchFamily="34" charset="0"/>
              <a:buChar char="•"/>
            </a:pPr>
            <a:r>
              <a:rPr lang="de-DE" sz="1400" dirty="0">
                <a:latin typeface="DM Sans" pitchFamily="2" charset="0"/>
              </a:rPr>
              <a:t>Development of </a:t>
            </a:r>
            <a:r>
              <a:rPr lang="de-DE" sz="1400" dirty="0" err="1">
                <a:latin typeface="DM Sans" pitchFamily="2" charset="0"/>
              </a:rPr>
              <a:t>precise</a:t>
            </a:r>
            <a:r>
              <a:rPr lang="de-DE" sz="1400" dirty="0">
                <a:latin typeface="DM Sans" pitchFamily="2" charset="0"/>
              </a:rPr>
              <a:t> but </a:t>
            </a:r>
            <a:r>
              <a:rPr lang="de-DE" sz="1400" dirty="0" err="1">
                <a:latin typeface="DM Sans" pitchFamily="2" charset="0"/>
              </a:rPr>
              <a:t>strict</a:t>
            </a:r>
            <a:r>
              <a:rPr lang="de-DE" sz="1400" dirty="0">
                <a:latin typeface="DM Sans" pitchFamily="2" charset="0"/>
              </a:rPr>
              <a:t> </a:t>
            </a:r>
            <a:r>
              <a:rPr lang="de-DE" sz="1400" dirty="0" err="1">
                <a:latin typeface="DM Sans" pitchFamily="2" charset="0"/>
              </a:rPr>
              <a:t>algorithm</a:t>
            </a:r>
            <a:r>
              <a:rPr lang="de-DE" sz="1400" dirty="0">
                <a:latin typeface="DM Sans" pitchFamily="2" charset="0"/>
              </a:rPr>
              <a:t> </a:t>
            </a:r>
          </a:p>
          <a:p>
            <a:r>
              <a:rPr lang="de-DE" sz="1400" dirty="0">
                <a:latin typeface="DM Sans" pitchFamily="2" charset="0"/>
                <a:sym typeface="Wingdings" panose="05000000000000000000" pitchFamily="2" charset="2"/>
              </a:rPr>
              <a:t>       </a:t>
            </a:r>
            <a:r>
              <a:rPr lang="de-DE" dirty="0" err="1">
                <a:latin typeface="DM Sans" pitchFamily="2" charset="0"/>
                <a:sym typeface="Wingdings" panose="05000000000000000000" pitchFamily="2" charset="2"/>
              </a:rPr>
              <a:t>I</a:t>
            </a:r>
            <a:r>
              <a:rPr lang="de-DE" sz="1400" dirty="0" err="1">
                <a:latin typeface="DM Sans" pitchFamily="2" charset="0"/>
                <a:sym typeface="Wingdings" panose="05000000000000000000" pitchFamily="2" charset="2"/>
              </a:rPr>
              <a:t>dentification</a:t>
            </a:r>
            <a:r>
              <a:rPr lang="de-DE" sz="1400" dirty="0">
                <a:latin typeface="DM Sans" pitchFamily="2" charset="0"/>
                <a:sym typeface="Wingdings" panose="05000000000000000000" pitchFamily="2" charset="2"/>
              </a:rPr>
              <a:t> of R-</a:t>
            </a:r>
            <a:r>
              <a:rPr lang="de-DE" sz="1400" dirty="0" err="1">
                <a:latin typeface="DM Sans" pitchFamily="2" charset="0"/>
                <a:sym typeface="Wingdings" panose="05000000000000000000" pitchFamily="2" charset="2"/>
              </a:rPr>
              <a:t>DeePs</a:t>
            </a:r>
            <a:endParaRPr lang="de-DE" sz="1400" dirty="0">
              <a:latin typeface="DM Sans" pitchFamily="2" charset="0"/>
              <a:sym typeface="Wingdings" panose="05000000000000000000" pitchFamily="2" charset="2"/>
            </a:endParaRPr>
          </a:p>
        </p:txBody>
      </p:sp>
      <p:sp>
        <p:nvSpPr>
          <p:cNvPr id="14" name="Textfeld 13">
            <a:extLst>
              <a:ext uri="{FF2B5EF4-FFF2-40B4-BE49-F238E27FC236}">
                <a16:creationId xmlns:a16="http://schemas.microsoft.com/office/drawing/2014/main" id="{446D306B-296B-C9CD-F660-ED158720ADB5}"/>
              </a:ext>
            </a:extLst>
          </p:cNvPr>
          <p:cNvSpPr txBox="1"/>
          <p:nvPr/>
        </p:nvSpPr>
        <p:spPr>
          <a:xfrm>
            <a:off x="4622650" y="2658416"/>
            <a:ext cx="4572000" cy="307777"/>
          </a:xfrm>
          <a:prstGeom prst="rect">
            <a:avLst/>
          </a:prstGeom>
          <a:noFill/>
        </p:spPr>
        <p:txBody>
          <a:bodyPr wrap="square">
            <a:spAutoFit/>
          </a:bodyPr>
          <a:lstStyle/>
          <a:p>
            <a:pPr marL="285750" indent="-285750">
              <a:buFont typeface="Arial" panose="020B0604020202020204" pitchFamily="34" charset="0"/>
              <a:buChar char="•"/>
            </a:pPr>
            <a:r>
              <a:rPr lang="de-DE" sz="1400" dirty="0">
                <a:latin typeface="DM Sans" pitchFamily="2" charset="0"/>
                <a:sym typeface="Wingdings" panose="05000000000000000000" pitchFamily="2" charset="2"/>
              </a:rPr>
              <a:t>Validation of </a:t>
            </a:r>
            <a:r>
              <a:rPr lang="de-DE" sz="1400" dirty="0" err="1">
                <a:latin typeface="DM Sans" pitchFamily="2" charset="0"/>
                <a:sym typeface="Wingdings" panose="05000000000000000000" pitchFamily="2" charset="2"/>
              </a:rPr>
              <a:t>proposed</a:t>
            </a:r>
            <a:r>
              <a:rPr lang="de-DE" sz="1400" dirty="0">
                <a:latin typeface="DM Sans" pitchFamily="2" charset="0"/>
                <a:sym typeface="Wingdings" panose="05000000000000000000" pitchFamily="2" charset="2"/>
              </a:rPr>
              <a:t> R-</a:t>
            </a:r>
            <a:r>
              <a:rPr lang="de-DE" sz="1400" dirty="0" err="1">
                <a:latin typeface="DM Sans" pitchFamily="2" charset="0"/>
                <a:sym typeface="Wingdings" panose="05000000000000000000" pitchFamily="2" charset="2"/>
              </a:rPr>
              <a:t>DeeP</a:t>
            </a:r>
            <a:r>
              <a:rPr lang="de-DE" sz="1400" dirty="0">
                <a:latin typeface="DM Sans" pitchFamily="2" charset="0"/>
                <a:sym typeface="Wingdings" panose="05000000000000000000" pitchFamily="2" charset="2"/>
              </a:rPr>
              <a:t> / RBP </a:t>
            </a:r>
            <a:r>
              <a:rPr lang="de-DE" sz="1400" dirty="0" err="1">
                <a:latin typeface="DM Sans" pitchFamily="2" charset="0"/>
                <a:sym typeface="Wingdings" panose="05000000000000000000" pitchFamily="2" charset="2"/>
              </a:rPr>
              <a:t>candidates</a:t>
            </a:r>
            <a:endParaRPr lang="de-DE" sz="1400" dirty="0">
              <a:latin typeface="DM Sans" pitchFamily="2" charset="0"/>
              <a:sym typeface="Wingdings" panose="05000000000000000000" pitchFamily="2" charset="2"/>
            </a:endParaRPr>
          </a:p>
        </p:txBody>
      </p:sp>
      <p:sp>
        <p:nvSpPr>
          <p:cNvPr id="16" name="Textfeld 15">
            <a:extLst>
              <a:ext uri="{FF2B5EF4-FFF2-40B4-BE49-F238E27FC236}">
                <a16:creationId xmlns:a16="http://schemas.microsoft.com/office/drawing/2014/main" id="{F30E80D9-1A8B-C028-0906-AFD6E14A2797}"/>
              </a:ext>
            </a:extLst>
          </p:cNvPr>
          <p:cNvSpPr txBox="1"/>
          <p:nvPr/>
        </p:nvSpPr>
        <p:spPr>
          <a:xfrm>
            <a:off x="4622650" y="3418726"/>
            <a:ext cx="4572000" cy="523220"/>
          </a:xfrm>
          <a:prstGeom prst="rect">
            <a:avLst/>
          </a:prstGeom>
          <a:noFill/>
        </p:spPr>
        <p:txBody>
          <a:bodyPr wrap="square">
            <a:spAutoFit/>
          </a:bodyPr>
          <a:lstStyle/>
          <a:p>
            <a:pPr marL="285750" indent="-285750">
              <a:buFont typeface="Arial" panose="020B0604020202020204" pitchFamily="34" charset="0"/>
              <a:buChar char="•"/>
            </a:pPr>
            <a:r>
              <a:rPr lang="de-DE" sz="1400" dirty="0" err="1">
                <a:latin typeface="DM Sans" pitchFamily="2" charset="0"/>
                <a:sym typeface="Wingdings" panose="05000000000000000000" pitchFamily="2" charset="2"/>
              </a:rPr>
              <a:t>Better</a:t>
            </a:r>
            <a:r>
              <a:rPr lang="de-DE" sz="1400" dirty="0">
                <a:latin typeface="DM Sans" pitchFamily="2" charset="0"/>
                <a:sym typeface="Wingdings" panose="05000000000000000000" pitchFamily="2" charset="2"/>
              </a:rPr>
              <a:t> </a:t>
            </a:r>
            <a:r>
              <a:rPr lang="de-DE" sz="1400" dirty="0" err="1">
                <a:latin typeface="DM Sans" pitchFamily="2" charset="0"/>
                <a:sym typeface="Wingdings" panose="05000000000000000000" pitchFamily="2" charset="2"/>
              </a:rPr>
              <a:t>understanding</a:t>
            </a:r>
            <a:r>
              <a:rPr lang="de-DE" sz="1400" dirty="0">
                <a:latin typeface="DM Sans" pitchFamily="2" charset="0"/>
                <a:sym typeface="Wingdings" panose="05000000000000000000" pitchFamily="2" charset="2"/>
              </a:rPr>
              <a:t> of </a:t>
            </a:r>
            <a:r>
              <a:rPr lang="de-DE" sz="1400" dirty="0" err="1">
                <a:latin typeface="DM Sans" pitchFamily="2" charset="0"/>
                <a:sym typeface="Wingdings" panose="05000000000000000000" pitchFamily="2" charset="2"/>
              </a:rPr>
              <a:t>protein</a:t>
            </a:r>
            <a:r>
              <a:rPr lang="de-DE" sz="1400" dirty="0">
                <a:latin typeface="DM Sans" pitchFamily="2" charset="0"/>
                <a:sym typeface="Wingdings" panose="05000000000000000000" pitchFamily="2" charset="2"/>
              </a:rPr>
              <a:t> and RNA </a:t>
            </a:r>
            <a:r>
              <a:rPr lang="de-DE" sz="1400" dirty="0" err="1">
                <a:latin typeface="DM Sans" pitchFamily="2" charset="0"/>
                <a:sym typeface="Wingdings" panose="05000000000000000000" pitchFamily="2" charset="2"/>
              </a:rPr>
              <a:t>functions</a:t>
            </a:r>
            <a:r>
              <a:rPr lang="de-DE" sz="1400" dirty="0">
                <a:latin typeface="DM Sans" pitchFamily="2" charset="0"/>
                <a:sym typeface="Wingdings" panose="05000000000000000000" pitchFamily="2" charset="2"/>
              </a:rPr>
              <a:t> in the </a:t>
            </a:r>
            <a:r>
              <a:rPr lang="de-DE" sz="1400" dirty="0" err="1">
                <a:latin typeface="DM Sans" pitchFamily="2" charset="0"/>
                <a:sym typeface="Wingdings" panose="05000000000000000000" pitchFamily="2" charset="2"/>
              </a:rPr>
              <a:t>context</a:t>
            </a:r>
            <a:r>
              <a:rPr lang="de-DE" sz="1400" dirty="0">
                <a:latin typeface="DM Sans" pitchFamily="2" charset="0"/>
                <a:sym typeface="Wingdings" panose="05000000000000000000" pitchFamily="2" charset="2"/>
              </a:rPr>
              <a:t> of human </a:t>
            </a:r>
            <a:r>
              <a:rPr lang="de-DE" sz="1400" dirty="0" err="1">
                <a:latin typeface="DM Sans" pitchFamily="2" charset="0"/>
                <a:sym typeface="Wingdings" panose="05000000000000000000" pitchFamily="2" charset="2"/>
              </a:rPr>
              <a:t>diseases</a:t>
            </a:r>
            <a:endParaRPr lang="de-DE" sz="1400" dirty="0">
              <a:latin typeface="DM Sans" pitchFamily="2" charset="0"/>
              <a:sym typeface="Wingdings" panose="05000000000000000000" pitchFamily="2" charset="2"/>
            </a:endParaRPr>
          </a:p>
        </p:txBody>
      </p:sp>
      <p:sp>
        <p:nvSpPr>
          <p:cNvPr id="17" name="Textfeld 16">
            <a:extLst>
              <a:ext uri="{FF2B5EF4-FFF2-40B4-BE49-F238E27FC236}">
                <a16:creationId xmlns:a16="http://schemas.microsoft.com/office/drawing/2014/main" id="{525A141A-7D6F-978F-A648-C427712FB495}"/>
              </a:ext>
            </a:extLst>
          </p:cNvPr>
          <p:cNvSpPr txBox="1"/>
          <p:nvPr/>
        </p:nvSpPr>
        <p:spPr>
          <a:xfrm rot="5400000">
            <a:off x="6253260" y="1658810"/>
            <a:ext cx="343912" cy="307777"/>
          </a:xfrm>
          <a:prstGeom prst="rect">
            <a:avLst/>
          </a:prstGeom>
          <a:noFill/>
        </p:spPr>
        <p:txBody>
          <a:bodyPr wrap="square">
            <a:spAutoFit/>
          </a:bodyPr>
          <a:lstStyle/>
          <a:p>
            <a:r>
              <a:rPr lang="en-US" dirty="0"/>
              <a:t>▶</a:t>
            </a:r>
          </a:p>
        </p:txBody>
      </p:sp>
      <p:sp>
        <p:nvSpPr>
          <p:cNvPr id="18" name="Textfeld 17">
            <a:extLst>
              <a:ext uri="{FF2B5EF4-FFF2-40B4-BE49-F238E27FC236}">
                <a16:creationId xmlns:a16="http://schemas.microsoft.com/office/drawing/2014/main" id="{06E5B1C4-4EB5-E619-E28A-5DDB8EE8263B}"/>
              </a:ext>
            </a:extLst>
          </p:cNvPr>
          <p:cNvSpPr txBox="1"/>
          <p:nvPr/>
        </p:nvSpPr>
        <p:spPr>
          <a:xfrm>
            <a:off x="4622650" y="2010352"/>
            <a:ext cx="2934101" cy="307777"/>
          </a:xfrm>
          <a:prstGeom prst="rect">
            <a:avLst/>
          </a:prstGeom>
          <a:noFill/>
        </p:spPr>
        <p:txBody>
          <a:bodyPr wrap="square">
            <a:spAutoFit/>
          </a:bodyPr>
          <a:lstStyle/>
          <a:p>
            <a:pPr marL="285750" indent="-285750">
              <a:buFont typeface="Arial" panose="020B0604020202020204" pitchFamily="34" charset="0"/>
              <a:buChar char="•"/>
            </a:pPr>
            <a:r>
              <a:rPr lang="de-DE" sz="1400" dirty="0" err="1">
                <a:latin typeface="DM Sans" pitchFamily="2" charset="0"/>
                <a:sym typeface="Wingdings" panose="05000000000000000000" pitchFamily="2" charset="2"/>
              </a:rPr>
              <a:t>Comparison</a:t>
            </a:r>
            <a:r>
              <a:rPr lang="de-DE" sz="1400" dirty="0">
                <a:latin typeface="DM Sans" pitchFamily="2" charset="0"/>
                <a:sym typeface="Wingdings" panose="05000000000000000000" pitchFamily="2" charset="2"/>
              </a:rPr>
              <a:t> </a:t>
            </a:r>
            <a:r>
              <a:rPr lang="de-DE" sz="1400" dirty="0" err="1">
                <a:latin typeface="DM Sans" pitchFamily="2" charset="0"/>
                <a:sym typeface="Wingdings" panose="05000000000000000000" pitchFamily="2" charset="2"/>
              </a:rPr>
              <a:t>with</a:t>
            </a:r>
            <a:r>
              <a:rPr lang="de-DE" sz="1400" dirty="0">
                <a:latin typeface="DM Sans" pitchFamily="2" charset="0"/>
                <a:sym typeface="Wingdings" panose="05000000000000000000" pitchFamily="2" charset="2"/>
              </a:rPr>
              <a:t> </a:t>
            </a:r>
            <a:r>
              <a:rPr lang="de-DE" sz="1400" dirty="0" err="1">
                <a:latin typeface="DM Sans" pitchFamily="2" charset="0"/>
                <a:sym typeface="Wingdings" panose="05000000000000000000" pitchFamily="2" charset="2"/>
              </a:rPr>
              <a:t>data</a:t>
            </a:r>
            <a:r>
              <a:rPr lang="de-DE" sz="1400" dirty="0">
                <a:latin typeface="DM Sans" pitchFamily="2" charset="0"/>
                <a:sym typeface="Wingdings" panose="05000000000000000000" pitchFamily="2" charset="2"/>
              </a:rPr>
              <a:t> </a:t>
            </a:r>
            <a:r>
              <a:rPr lang="de-DE" sz="1400" dirty="0" err="1">
                <a:latin typeface="DM Sans" pitchFamily="2" charset="0"/>
                <a:sym typeface="Wingdings" panose="05000000000000000000" pitchFamily="2" charset="2"/>
              </a:rPr>
              <a:t>bases</a:t>
            </a:r>
            <a:endParaRPr lang="de-DE" sz="1400" dirty="0">
              <a:latin typeface="DM Sans" pitchFamily="2" charset="0"/>
              <a:sym typeface="Wingdings" panose="05000000000000000000" pitchFamily="2" charset="2"/>
            </a:endParaRPr>
          </a:p>
        </p:txBody>
      </p:sp>
      <p:sp>
        <p:nvSpPr>
          <p:cNvPr id="20" name="Textfeld 19">
            <a:extLst>
              <a:ext uri="{FF2B5EF4-FFF2-40B4-BE49-F238E27FC236}">
                <a16:creationId xmlns:a16="http://schemas.microsoft.com/office/drawing/2014/main" id="{6F876757-337F-642D-A346-2FC13888C9E8}"/>
              </a:ext>
            </a:extLst>
          </p:cNvPr>
          <p:cNvSpPr txBox="1"/>
          <p:nvPr/>
        </p:nvSpPr>
        <p:spPr>
          <a:xfrm rot="5400000">
            <a:off x="6253259" y="2361894"/>
            <a:ext cx="343912" cy="307777"/>
          </a:xfrm>
          <a:prstGeom prst="rect">
            <a:avLst/>
          </a:prstGeom>
          <a:noFill/>
        </p:spPr>
        <p:txBody>
          <a:bodyPr wrap="square">
            <a:spAutoFit/>
          </a:bodyPr>
          <a:lstStyle/>
          <a:p>
            <a:r>
              <a:rPr lang="en-US" dirty="0"/>
              <a:t>▶</a:t>
            </a:r>
          </a:p>
        </p:txBody>
      </p:sp>
      <p:sp>
        <p:nvSpPr>
          <p:cNvPr id="21" name="Textfeld 20">
            <a:extLst>
              <a:ext uri="{FF2B5EF4-FFF2-40B4-BE49-F238E27FC236}">
                <a16:creationId xmlns:a16="http://schemas.microsoft.com/office/drawing/2014/main" id="{34286239-2110-972E-56A8-7A106DDDE8F9}"/>
              </a:ext>
            </a:extLst>
          </p:cNvPr>
          <p:cNvSpPr txBox="1"/>
          <p:nvPr/>
        </p:nvSpPr>
        <p:spPr>
          <a:xfrm rot="5400000">
            <a:off x="6253258" y="3066612"/>
            <a:ext cx="343912" cy="307777"/>
          </a:xfrm>
          <a:prstGeom prst="rect">
            <a:avLst/>
          </a:prstGeom>
          <a:noFill/>
        </p:spPr>
        <p:txBody>
          <a:bodyPr wrap="square">
            <a:spAutoFit/>
          </a:bodyPr>
          <a:lstStyle/>
          <a:p>
            <a:r>
              <a:rPr lang="en-US" dirty="0"/>
              <a:t>▶</a:t>
            </a:r>
          </a:p>
        </p:txBody>
      </p:sp>
      <p:sp>
        <p:nvSpPr>
          <p:cNvPr id="22" name="Textfeld 21">
            <a:extLst>
              <a:ext uri="{FF2B5EF4-FFF2-40B4-BE49-F238E27FC236}">
                <a16:creationId xmlns:a16="http://schemas.microsoft.com/office/drawing/2014/main" id="{2C7D632A-D444-6994-BBBE-429BD7859FD9}"/>
              </a:ext>
            </a:extLst>
          </p:cNvPr>
          <p:cNvSpPr txBox="1"/>
          <p:nvPr/>
        </p:nvSpPr>
        <p:spPr>
          <a:xfrm>
            <a:off x="342900" y="342900"/>
            <a:ext cx="1817673"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Discussion</a:t>
            </a:r>
            <a:r>
              <a:rPr lang="de-DE" sz="2400" b="1" dirty="0">
                <a:latin typeface="DM Sans" pitchFamily="2" charset="0"/>
                <a:cs typeface="Calibri Light" panose="020F0302020204030204" pitchFamily="34" charset="0"/>
              </a:rPr>
              <a:t> </a:t>
            </a:r>
          </a:p>
        </p:txBody>
      </p:sp>
      <p:sp>
        <p:nvSpPr>
          <p:cNvPr id="23" name="Textfeld 22">
            <a:extLst>
              <a:ext uri="{FF2B5EF4-FFF2-40B4-BE49-F238E27FC236}">
                <a16:creationId xmlns:a16="http://schemas.microsoft.com/office/drawing/2014/main" id="{3B94FE2F-89D5-B90C-2732-B210E9FBDED3}"/>
              </a:ext>
            </a:extLst>
          </p:cNvPr>
          <p:cNvSpPr txBox="1"/>
          <p:nvPr/>
        </p:nvSpPr>
        <p:spPr>
          <a:xfrm>
            <a:off x="4954012" y="341412"/>
            <a:ext cx="2320727"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Conclusion</a:t>
            </a:r>
            <a:r>
              <a:rPr lang="de-DE" sz="2400" b="1" dirty="0">
                <a:latin typeface="DM Sans" pitchFamily="2" charset="0"/>
                <a:cs typeface="Calibri Light" panose="020F0302020204030204" pitchFamily="34" charset="0"/>
              </a:rPr>
              <a:t> </a:t>
            </a:r>
          </a:p>
        </p:txBody>
      </p:sp>
      <p:sp>
        <p:nvSpPr>
          <p:cNvPr id="25" name="Textfeld 24">
            <a:extLst>
              <a:ext uri="{FF2B5EF4-FFF2-40B4-BE49-F238E27FC236}">
                <a16:creationId xmlns:a16="http://schemas.microsoft.com/office/drawing/2014/main" id="{968B7E55-664F-9953-3546-AE8AECC5D161}"/>
              </a:ext>
            </a:extLst>
          </p:cNvPr>
          <p:cNvSpPr txBox="1"/>
          <p:nvPr/>
        </p:nvSpPr>
        <p:spPr>
          <a:xfrm>
            <a:off x="371531" y="1117522"/>
            <a:ext cx="3578083" cy="523220"/>
          </a:xfrm>
          <a:prstGeom prst="rect">
            <a:avLst/>
          </a:prstGeom>
          <a:noFill/>
        </p:spPr>
        <p:txBody>
          <a:bodyPr wrap="square">
            <a:spAutoFit/>
          </a:bodyPr>
          <a:lstStyle/>
          <a:p>
            <a:pPr marL="285750" indent="-285750">
              <a:buFont typeface="Arial" panose="020B0604020202020204" pitchFamily="34" charset="0"/>
              <a:buChar char="•"/>
            </a:pPr>
            <a:r>
              <a:rPr lang="de-DE" dirty="0" err="1">
                <a:latin typeface="DM Sans" pitchFamily="2" charset="0"/>
              </a:rPr>
              <a:t>We</a:t>
            </a:r>
            <a:r>
              <a:rPr lang="de-DE" dirty="0">
                <a:latin typeface="DM Sans" pitchFamily="2" charset="0"/>
              </a:rPr>
              <a:t> </a:t>
            </a:r>
            <a:r>
              <a:rPr lang="de-DE" dirty="0" err="1">
                <a:latin typeface="DM Sans" pitchFamily="2" charset="0"/>
              </a:rPr>
              <a:t>computed</a:t>
            </a:r>
            <a:r>
              <a:rPr lang="de-DE" dirty="0">
                <a:latin typeface="DM Sans" pitchFamily="2" charset="0"/>
              </a:rPr>
              <a:t> </a:t>
            </a:r>
            <a:r>
              <a:rPr lang="de-DE" dirty="0" err="1">
                <a:latin typeface="DM Sans" pitchFamily="2" charset="0"/>
              </a:rPr>
              <a:t>local</a:t>
            </a:r>
            <a:r>
              <a:rPr lang="de-DE" dirty="0">
                <a:latin typeface="DM Sans" pitchFamily="2" charset="0"/>
              </a:rPr>
              <a:t> </a:t>
            </a:r>
            <a:r>
              <a:rPr lang="de-DE" dirty="0" err="1">
                <a:latin typeface="DM Sans" pitchFamily="2" charset="0"/>
              </a:rPr>
              <a:t>maxima</a:t>
            </a:r>
            <a:r>
              <a:rPr lang="de-DE" dirty="0">
                <a:latin typeface="DM Sans" pitchFamily="2" charset="0"/>
              </a:rPr>
              <a:t> but </a:t>
            </a:r>
            <a:r>
              <a:rPr lang="de-DE" dirty="0" err="1">
                <a:latin typeface="DM Sans" pitchFamily="2" charset="0"/>
              </a:rPr>
              <a:t>did</a:t>
            </a:r>
            <a:r>
              <a:rPr lang="de-DE" dirty="0">
                <a:latin typeface="DM Sans" pitchFamily="2" charset="0"/>
              </a:rPr>
              <a:t> not </a:t>
            </a:r>
            <a:r>
              <a:rPr lang="de-DE" dirty="0" err="1">
                <a:latin typeface="DM Sans" pitchFamily="2" charset="0"/>
              </a:rPr>
              <a:t>use</a:t>
            </a:r>
            <a:r>
              <a:rPr lang="de-DE" dirty="0">
                <a:latin typeface="DM Sans" pitchFamily="2" charset="0"/>
              </a:rPr>
              <a:t> </a:t>
            </a:r>
            <a:r>
              <a:rPr lang="de-DE" dirty="0" err="1">
                <a:latin typeface="DM Sans" pitchFamily="2" charset="0"/>
              </a:rPr>
              <a:t>them</a:t>
            </a:r>
            <a:r>
              <a:rPr lang="de-DE" dirty="0">
                <a:latin typeface="DM Sans" pitchFamily="2" charset="0"/>
              </a:rPr>
              <a:t> in </a:t>
            </a:r>
            <a:r>
              <a:rPr lang="de-DE" dirty="0" err="1">
                <a:latin typeface="DM Sans" pitchFamily="2" charset="0"/>
              </a:rPr>
              <a:t>our</a:t>
            </a:r>
            <a:r>
              <a:rPr lang="de-DE" dirty="0">
                <a:latin typeface="DM Sans" pitchFamily="2" charset="0"/>
              </a:rPr>
              <a:t> </a:t>
            </a:r>
            <a:r>
              <a:rPr lang="de-DE" dirty="0" err="1">
                <a:latin typeface="DM Sans" pitchFamily="2" charset="0"/>
              </a:rPr>
              <a:t>analysis</a:t>
            </a:r>
            <a:endParaRPr lang="de-DE" dirty="0">
              <a:latin typeface="DM Sans" pitchFamily="2" charset="0"/>
            </a:endParaRPr>
          </a:p>
        </p:txBody>
      </p:sp>
      <p:sp>
        <p:nvSpPr>
          <p:cNvPr id="27" name="Textfeld 26">
            <a:extLst>
              <a:ext uri="{FF2B5EF4-FFF2-40B4-BE49-F238E27FC236}">
                <a16:creationId xmlns:a16="http://schemas.microsoft.com/office/drawing/2014/main" id="{2947E892-1A30-6D91-0397-F656A2C899C2}"/>
              </a:ext>
            </a:extLst>
          </p:cNvPr>
          <p:cNvSpPr txBox="1"/>
          <p:nvPr/>
        </p:nvSpPr>
        <p:spPr>
          <a:xfrm>
            <a:off x="342900" y="2073640"/>
            <a:ext cx="4018705" cy="738664"/>
          </a:xfrm>
          <a:prstGeom prst="rect">
            <a:avLst/>
          </a:prstGeom>
          <a:noFill/>
        </p:spPr>
        <p:txBody>
          <a:bodyPr wrap="square">
            <a:spAutoFit/>
          </a:bodyPr>
          <a:lstStyle/>
          <a:p>
            <a:pPr marL="285750" indent="-285750">
              <a:buFont typeface="Arial" panose="020B0604020202020204" pitchFamily="34" charset="0"/>
              <a:buChar char="•"/>
            </a:pPr>
            <a:r>
              <a:rPr lang="de-DE" dirty="0" err="1">
                <a:latin typeface="DM Sans" pitchFamily="2" charset="0"/>
              </a:rPr>
              <a:t>Selection</a:t>
            </a:r>
            <a:r>
              <a:rPr lang="de-DE" dirty="0">
                <a:latin typeface="DM Sans" pitchFamily="2" charset="0"/>
              </a:rPr>
              <a:t> </a:t>
            </a:r>
            <a:r>
              <a:rPr lang="de-DE" dirty="0" err="1">
                <a:latin typeface="DM Sans" pitchFamily="2" charset="0"/>
              </a:rPr>
              <a:t>criteria</a:t>
            </a:r>
            <a:r>
              <a:rPr lang="de-DE" dirty="0">
                <a:latin typeface="DM Sans" pitchFamily="2" charset="0"/>
              </a:rPr>
              <a:t> (e.g., </a:t>
            </a:r>
            <a:r>
              <a:rPr lang="de-DE" dirty="0" err="1">
                <a:latin typeface="DM Sans" pitchFamily="2" charset="0"/>
              </a:rPr>
              <a:t>required</a:t>
            </a:r>
            <a:r>
              <a:rPr lang="de-DE" dirty="0">
                <a:latin typeface="DM Sans" pitchFamily="2" charset="0"/>
              </a:rPr>
              <a:t> </a:t>
            </a:r>
            <a:r>
              <a:rPr lang="de-DE" dirty="0" err="1">
                <a:latin typeface="DM Sans" pitchFamily="2" charset="0"/>
              </a:rPr>
              <a:t>magnitude</a:t>
            </a:r>
            <a:r>
              <a:rPr lang="de-DE" dirty="0">
                <a:latin typeface="DM Sans" pitchFamily="2" charset="0"/>
              </a:rPr>
              <a:t> of shift) </a:t>
            </a:r>
            <a:r>
              <a:rPr lang="de-DE" dirty="0" err="1">
                <a:latin typeface="DM Sans" pitchFamily="2" charset="0"/>
              </a:rPr>
              <a:t>represent</a:t>
            </a:r>
            <a:r>
              <a:rPr lang="de-DE" dirty="0">
                <a:latin typeface="DM Sans" pitchFamily="2" charset="0"/>
              </a:rPr>
              <a:t> a </a:t>
            </a:r>
            <a:r>
              <a:rPr lang="de-DE" dirty="0" err="1">
                <a:latin typeface="DM Sans" pitchFamily="2" charset="0"/>
              </a:rPr>
              <a:t>major</a:t>
            </a:r>
            <a:r>
              <a:rPr lang="de-DE" dirty="0">
                <a:latin typeface="DM Sans" pitchFamily="2" charset="0"/>
              </a:rPr>
              <a:t> variable </a:t>
            </a:r>
            <a:r>
              <a:rPr lang="de-DE" dirty="0" err="1">
                <a:latin typeface="DM Sans" pitchFamily="2" charset="0"/>
              </a:rPr>
              <a:t>that</a:t>
            </a:r>
            <a:r>
              <a:rPr lang="de-DE" dirty="0">
                <a:latin typeface="DM Sans" pitchFamily="2" charset="0"/>
              </a:rPr>
              <a:t> </a:t>
            </a:r>
            <a:r>
              <a:rPr lang="de-DE" dirty="0" err="1">
                <a:latin typeface="DM Sans" pitchFamily="2" charset="0"/>
              </a:rPr>
              <a:t>affects</a:t>
            </a:r>
            <a:r>
              <a:rPr lang="de-DE" dirty="0">
                <a:latin typeface="DM Sans" pitchFamily="2" charset="0"/>
              </a:rPr>
              <a:t> </a:t>
            </a:r>
            <a:r>
              <a:rPr lang="de-DE" dirty="0" err="1">
                <a:latin typeface="DM Sans" pitchFamily="2" charset="0"/>
              </a:rPr>
              <a:t>our</a:t>
            </a:r>
            <a:r>
              <a:rPr lang="de-DE" dirty="0">
                <a:latin typeface="DM Sans" pitchFamily="2" charset="0"/>
              </a:rPr>
              <a:t> </a:t>
            </a:r>
            <a:r>
              <a:rPr lang="de-DE" dirty="0" err="1">
                <a:latin typeface="DM Sans" pitchFamily="2" charset="0"/>
              </a:rPr>
              <a:t>results</a:t>
            </a:r>
            <a:endParaRPr lang="de-DE" dirty="0">
              <a:latin typeface="DM Sans" pitchFamily="2" charset="0"/>
            </a:endParaRPr>
          </a:p>
        </p:txBody>
      </p:sp>
      <p:sp>
        <p:nvSpPr>
          <p:cNvPr id="29" name="Textfeld 28">
            <a:extLst>
              <a:ext uri="{FF2B5EF4-FFF2-40B4-BE49-F238E27FC236}">
                <a16:creationId xmlns:a16="http://schemas.microsoft.com/office/drawing/2014/main" id="{109757D4-5B69-911F-4C41-EC524A07BFA0}"/>
              </a:ext>
            </a:extLst>
          </p:cNvPr>
          <p:cNvSpPr txBox="1"/>
          <p:nvPr/>
        </p:nvSpPr>
        <p:spPr>
          <a:xfrm>
            <a:off x="407672" y="3418726"/>
            <a:ext cx="3505800" cy="523220"/>
          </a:xfrm>
          <a:prstGeom prst="rect">
            <a:avLst/>
          </a:prstGeom>
          <a:noFill/>
        </p:spPr>
        <p:txBody>
          <a:bodyPr wrap="square">
            <a:spAutoFit/>
          </a:bodyPr>
          <a:lstStyle/>
          <a:p>
            <a:pPr marL="285750" indent="-285750">
              <a:buFont typeface="Arial" panose="020B0604020202020204" pitchFamily="34" charset="0"/>
              <a:buChar char="•"/>
            </a:pPr>
            <a:r>
              <a:rPr lang="de-DE" dirty="0" err="1">
                <a:latin typeface="DM Sans" pitchFamily="2" charset="0"/>
              </a:rPr>
              <a:t>We</a:t>
            </a:r>
            <a:r>
              <a:rPr lang="de-DE" dirty="0">
                <a:latin typeface="DM Sans" pitchFamily="2" charset="0"/>
              </a:rPr>
              <a:t> </a:t>
            </a:r>
            <a:r>
              <a:rPr lang="de-DE" dirty="0" err="1">
                <a:latin typeface="DM Sans" pitchFamily="2" charset="0"/>
              </a:rPr>
              <a:t>evaluated</a:t>
            </a:r>
            <a:r>
              <a:rPr lang="de-DE" dirty="0">
                <a:latin typeface="DM Sans" pitchFamily="2" charset="0"/>
              </a:rPr>
              <a:t> </a:t>
            </a:r>
            <a:r>
              <a:rPr lang="de-DE" dirty="0" err="1">
                <a:latin typeface="DM Sans" pitchFamily="2" charset="0"/>
              </a:rPr>
              <a:t>our</a:t>
            </a:r>
            <a:r>
              <a:rPr lang="de-DE" dirty="0">
                <a:latin typeface="DM Sans" pitchFamily="2" charset="0"/>
              </a:rPr>
              <a:t> </a:t>
            </a:r>
            <a:r>
              <a:rPr lang="de-DE" dirty="0" err="1">
                <a:latin typeface="DM Sans" pitchFamily="2" charset="0"/>
              </a:rPr>
              <a:t>performance</a:t>
            </a:r>
            <a:r>
              <a:rPr lang="de-DE" dirty="0">
                <a:latin typeface="DM Sans" pitchFamily="2" charset="0"/>
              </a:rPr>
              <a:t> </a:t>
            </a:r>
            <a:r>
              <a:rPr lang="de-DE" dirty="0" err="1">
                <a:latin typeface="DM Sans" pitchFamily="2" charset="0"/>
              </a:rPr>
              <a:t>by</a:t>
            </a:r>
            <a:r>
              <a:rPr lang="de-DE" dirty="0">
                <a:latin typeface="DM Sans" pitchFamily="2" charset="0"/>
              </a:rPr>
              <a:t> </a:t>
            </a:r>
            <a:r>
              <a:rPr lang="de-DE" dirty="0" err="1">
                <a:latin typeface="DM Sans" pitchFamily="2" charset="0"/>
              </a:rPr>
              <a:t>comparing</a:t>
            </a:r>
            <a:r>
              <a:rPr lang="de-DE" dirty="0">
                <a:latin typeface="DM Sans" pitchFamily="2" charset="0"/>
              </a:rPr>
              <a:t> R-</a:t>
            </a:r>
            <a:r>
              <a:rPr lang="de-DE" dirty="0" err="1">
                <a:latin typeface="DM Sans" pitchFamily="2" charset="0"/>
              </a:rPr>
              <a:t>DeePs</a:t>
            </a:r>
            <a:r>
              <a:rPr lang="de-DE" dirty="0">
                <a:latin typeface="DM Sans" pitchFamily="2" charset="0"/>
              </a:rPr>
              <a:t> and RBP</a:t>
            </a:r>
          </a:p>
        </p:txBody>
      </p:sp>
    </p:spTree>
    <p:extLst>
      <p:ext uri="{BB962C8B-B14F-4D97-AF65-F5344CB8AC3E}">
        <p14:creationId xmlns:p14="http://schemas.microsoft.com/office/powerpoint/2010/main" val="1744659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FD433997-33F5-9575-5F92-8DF46FE3689F}"/>
              </a:ext>
            </a:extLst>
          </p:cNvPr>
          <p:cNvSpPr txBox="1"/>
          <p:nvPr/>
        </p:nvSpPr>
        <p:spPr>
          <a:xfrm>
            <a:off x="353683" y="285750"/>
            <a:ext cx="8238225" cy="46166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References</a:t>
            </a:r>
          </a:p>
        </p:txBody>
      </p:sp>
      <p:sp>
        <p:nvSpPr>
          <p:cNvPr id="3" name="Textfeld 2">
            <a:extLst>
              <a:ext uri="{FF2B5EF4-FFF2-40B4-BE49-F238E27FC236}">
                <a16:creationId xmlns:a16="http://schemas.microsoft.com/office/drawing/2014/main" id="{DEC41AC9-F260-88EA-FBB5-72AD1CDB864A}"/>
              </a:ext>
            </a:extLst>
          </p:cNvPr>
          <p:cNvSpPr txBox="1"/>
          <p:nvPr/>
        </p:nvSpPr>
        <p:spPr>
          <a:xfrm>
            <a:off x="353683" y="696615"/>
            <a:ext cx="7349066" cy="4885953"/>
          </a:xfrm>
          <a:prstGeom prst="rect">
            <a:avLst/>
          </a:prstGeom>
          <a:noFill/>
        </p:spPr>
        <p:txBody>
          <a:bodyPr wrap="square" rtlCol="0">
            <a:spAutoFit/>
          </a:bodyPr>
          <a:lstStyle/>
          <a:p>
            <a:pPr defTabSz="806450">
              <a:tabLst>
                <a:tab pos="361950" algn="l"/>
              </a:tabLst>
            </a:pPr>
            <a:r>
              <a:rPr lang="en-US" sz="1000" dirty="0">
                <a:latin typeface="DM Sans" pitchFamily="2" charset="0"/>
              </a:rPr>
              <a:t>[1] 	</a:t>
            </a:r>
            <a:r>
              <a:rPr lang="en-US" sz="1000" dirty="0" err="1">
                <a:latin typeface="DM Sans" pitchFamily="2" charset="0"/>
              </a:rPr>
              <a:t>Bielli</a:t>
            </a:r>
            <a:r>
              <a:rPr lang="en-US" sz="1000" dirty="0">
                <a:latin typeface="DM Sans" pitchFamily="2" charset="0"/>
              </a:rPr>
              <a:t>, P., </a:t>
            </a:r>
            <a:r>
              <a:rPr lang="en-US" sz="1000" dirty="0" err="1">
                <a:latin typeface="DM Sans" pitchFamily="2" charset="0"/>
              </a:rPr>
              <a:t>Busà</a:t>
            </a:r>
            <a:r>
              <a:rPr lang="en-US" sz="1000" dirty="0">
                <a:latin typeface="DM Sans" pitchFamily="2" charset="0"/>
              </a:rPr>
              <a:t>, R., </a:t>
            </a:r>
            <a:r>
              <a:rPr lang="en-US" sz="1000" dirty="0" err="1">
                <a:latin typeface="DM Sans" pitchFamily="2" charset="0"/>
              </a:rPr>
              <a:t>Paronetto</a:t>
            </a:r>
            <a:r>
              <a:rPr lang="en-US" sz="1000" dirty="0">
                <a:latin typeface="DM Sans" pitchFamily="2" charset="0"/>
              </a:rPr>
              <a:t>, M.P., and </a:t>
            </a:r>
            <a:r>
              <a:rPr lang="en-US" sz="1000" dirty="0" err="1">
                <a:latin typeface="DM Sans" pitchFamily="2" charset="0"/>
              </a:rPr>
              <a:t>Sette</a:t>
            </a:r>
            <a:r>
              <a:rPr lang="en-US" sz="1000" dirty="0">
                <a:latin typeface="DM Sans" pitchFamily="2" charset="0"/>
              </a:rPr>
              <a:t>, C. (2011). The RNA-binding protein Sam68 is a multifunctional player in 	human cancer. </a:t>
            </a:r>
            <a:r>
              <a:rPr lang="en-US" sz="1000" dirty="0" err="1">
                <a:latin typeface="DM Sans" pitchFamily="2" charset="0"/>
              </a:rPr>
              <a:t>Endocr</a:t>
            </a:r>
            <a:r>
              <a:rPr lang="en-US" sz="1000" dirty="0">
                <a:latin typeface="DM Sans" pitchFamily="2" charset="0"/>
              </a:rPr>
              <a:t> </a:t>
            </a:r>
            <a:r>
              <a:rPr lang="en-US" sz="1000" dirty="0" err="1">
                <a:latin typeface="DM Sans" pitchFamily="2" charset="0"/>
              </a:rPr>
              <a:t>Relat</a:t>
            </a:r>
            <a:r>
              <a:rPr lang="en-US" sz="1000" dirty="0">
                <a:latin typeface="DM Sans" pitchFamily="2" charset="0"/>
              </a:rPr>
              <a:t> Cancer</a:t>
            </a:r>
            <a:r>
              <a:rPr lang="en-US" sz="1000" i="1" dirty="0">
                <a:latin typeface="DM Sans" pitchFamily="2" charset="0"/>
              </a:rPr>
              <a:t> 18</a:t>
            </a:r>
            <a:r>
              <a:rPr lang="en-US" sz="1000" dirty="0">
                <a:latin typeface="DM Sans" pitchFamily="2" charset="0"/>
              </a:rPr>
              <a:t>, R91-r102.</a:t>
            </a:r>
          </a:p>
          <a:p>
            <a:endParaRPr lang="en-US" sz="1000" dirty="0">
              <a:latin typeface="DM Sans" pitchFamily="2" charset="0"/>
            </a:endParaRPr>
          </a:p>
          <a:p>
            <a:pPr defTabSz="361950"/>
            <a:r>
              <a:rPr lang="en-US" sz="1000" dirty="0">
                <a:latin typeface="DM Sans" pitchFamily="2" charset="0"/>
              </a:rPr>
              <a:t>[2]</a:t>
            </a:r>
            <a:r>
              <a:rPr lang="en-US" sz="1000" i="1" dirty="0">
                <a:latin typeface="DM Sans" pitchFamily="2" charset="0"/>
              </a:rPr>
              <a:t> 	</a:t>
            </a:r>
            <a:r>
              <a:rPr lang="en-US" sz="1000" dirty="0" err="1">
                <a:latin typeface="DM Sans" pitchFamily="2" charset="0"/>
              </a:rPr>
              <a:t>Abdelmohsen</a:t>
            </a:r>
            <a:r>
              <a:rPr lang="en-US" sz="1000" dirty="0">
                <a:latin typeface="DM Sans" pitchFamily="2" charset="0"/>
              </a:rPr>
              <a:t>, K., and Gorospe, M. (2010). Posttranscriptional regulation of cancer traits by </a:t>
            </a:r>
            <a:r>
              <a:rPr lang="en-US" sz="1000" dirty="0" err="1">
                <a:latin typeface="DM Sans" pitchFamily="2" charset="0"/>
              </a:rPr>
              <a:t>HuR</a:t>
            </a:r>
            <a:r>
              <a:rPr lang="en-US" sz="1000" dirty="0">
                <a:latin typeface="DM Sans" pitchFamily="2" charset="0"/>
              </a:rPr>
              <a:t>. Wiley </a:t>
            </a:r>
            <a:r>
              <a:rPr lang="en-US" sz="1000" dirty="0" err="1">
                <a:latin typeface="DM Sans" pitchFamily="2" charset="0"/>
              </a:rPr>
              <a:t>Interdiscip</a:t>
            </a:r>
            <a:r>
              <a:rPr lang="en-US" sz="1000" dirty="0">
                <a:latin typeface="DM Sans" pitchFamily="2" charset="0"/>
              </a:rPr>
              <a:t> 	Rev RNA</a:t>
            </a:r>
            <a:r>
              <a:rPr lang="en-US" sz="1000" i="1" dirty="0">
                <a:latin typeface="DM Sans" pitchFamily="2" charset="0"/>
              </a:rPr>
              <a:t> 1</a:t>
            </a:r>
            <a:r>
              <a:rPr lang="en-US" sz="1000" dirty="0">
                <a:latin typeface="DM Sans" pitchFamily="2" charset="0"/>
              </a:rPr>
              <a:t>, 214-229.</a:t>
            </a:r>
          </a:p>
          <a:p>
            <a:endParaRPr lang="en-US" sz="1000" dirty="0">
              <a:latin typeface="DM Sans" pitchFamily="2" charset="0"/>
            </a:endParaRPr>
          </a:p>
          <a:p>
            <a:pPr>
              <a:tabLst>
                <a:tab pos="361950" algn="l"/>
              </a:tabLst>
            </a:pPr>
            <a:r>
              <a:rPr lang="en-US" sz="1000" dirty="0">
                <a:latin typeface="DM Sans" pitchFamily="2" charset="0"/>
              </a:rPr>
              <a:t>[3]</a:t>
            </a:r>
            <a:r>
              <a:rPr lang="en-US" sz="1000" i="1" dirty="0">
                <a:latin typeface="DM Sans" pitchFamily="2" charset="0"/>
              </a:rPr>
              <a:t> 	</a:t>
            </a:r>
            <a:r>
              <a:rPr lang="en-US" sz="1000" dirty="0">
                <a:latin typeface="DM Sans" pitchFamily="2" charset="0"/>
              </a:rPr>
              <a:t>Qian, J., </a:t>
            </a:r>
            <a:r>
              <a:rPr lang="en-US" sz="1000" dirty="0" err="1">
                <a:latin typeface="DM Sans" pitchFamily="2" charset="0"/>
              </a:rPr>
              <a:t>Hassanein</a:t>
            </a:r>
            <a:r>
              <a:rPr lang="en-US" sz="1000" dirty="0">
                <a:latin typeface="DM Sans" pitchFamily="2" charset="0"/>
              </a:rPr>
              <a:t>, M., Hoeksema, M.D., Harris, B.K., Zou, Y., Chen, H., Lu, P., Eisenberg, R., Wang, J., Espinosa, A.</a:t>
            </a:r>
            <a:r>
              <a:rPr lang="en-US" sz="1000" i="1" dirty="0">
                <a:latin typeface="DM Sans" pitchFamily="2" charset="0"/>
              </a:rPr>
              <a:t>, et al.</a:t>
            </a:r>
            <a:r>
              <a:rPr lang="en-US" sz="1000" dirty="0">
                <a:latin typeface="DM Sans" pitchFamily="2" charset="0"/>
              </a:rPr>
              <a:t> 	(2015). The RNA binding protein FXR1 is a new driver in the 3q26-29 amplicon and predicts poor prognosis in human 	cancers. Proc Natl </a:t>
            </a:r>
            <a:r>
              <a:rPr lang="en-US" sz="1000" dirty="0" err="1">
                <a:latin typeface="DM Sans" pitchFamily="2" charset="0"/>
              </a:rPr>
              <a:t>Acad</a:t>
            </a:r>
            <a:r>
              <a:rPr lang="en-US" sz="1000" dirty="0">
                <a:latin typeface="DM Sans" pitchFamily="2" charset="0"/>
              </a:rPr>
              <a:t> Sci U S A</a:t>
            </a:r>
            <a:r>
              <a:rPr lang="en-US" sz="1000" i="1" dirty="0">
                <a:latin typeface="DM Sans" pitchFamily="2" charset="0"/>
              </a:rPr>
              <a:t> 112</a:t>
            </a:r>
            <a:r>
              <a:rPr lang="en-US" sz="1000" dirty="0">
                <a:latin typeface="DM Sans" pitchFamily="2" charset="0"/>
              </a:rPr>
              <a:t>, 3469-3474.</a:t>
            </a:r>
          </a:p>
          <a:p>
            <a:endParaRPr lang="en-US" sz="1000" dirty="0">
              <a:latin typeface="DM Sans" pitchFamily="2" charset="0"/>
            </a:endParaRPr>
          </a:p>
          <a:p>
            <a:pPr>
              <a:tabLst>
                <a:tab pos="361950" algn="l"/>
              </a:tabLst>
            </a:pPr>
            <a:r>
              <a:rPr lang="en-US" sz="1000" dirty="0">
                <a:latin typeface="DM Sans" pitchFamily="2" charset="0"/>
              </a:rPr>
              <a:t>[4]</a:t>
            </a:r>
            <a:r>
              <a:rPr lang="en-US" sz="1000" i="1" dirty="0">
                <a:latin typeface="DM Sans" pitchFamily="2" charset="0"/>
              </a:rPr>
              <a:t> 	</a:t>
            </a:r>
            <a:r>
              <a:rPr lang="en-US" sz="1000" dirty="0">
                <a:latin typeface="DM Sans" pitchFamily="2" charset="0"/>
              </a:rPr>
              <a:t>Feng, X., Ma, D., Zhao, J., Song, Y., Zhu, Y., Zhou, Q., Ma, F., Liu, X., Zhong, M., Liu, Y.</a:t>
            </a:r>
            <a:r>
              <a:rPr lang="en-US" sz="1000" i="1" dirty="0">
                <a:latin typeface="DM Sans" pitchFamily="2" charset="0"/>
              </a:rPr>
              <a:t>, et al.</a:t>
            </a:r>
            <a:r>
              <a:rPr lang="en-US" sz="1000" dirty="0">
                <a:latin typeface="DM Sans" pitchFamily="2" charset="0"/>
              </a:rPr>
              <a:t> (2020). UHMK1 promotes gastric 	cancer progression through reprogramming nucleotide metabolism. </a:t>
            </a:r>
            <a:r>
              <a:rPr lang="en-US" sz="1000" dirty="0" err="1">
                <a:latin typeface="DM Sans" pitchFamily="2" charset="0"/>
              </a:rPr>
              <a:t>Embo</a:t>
            </a:r>
            <a:r>
              <a:rPr lang="en-US" sz="1000" dirty="0">
                <a:latin typeface="DM Sans" pitchFamily="2" charset="0"/>
              </a:rPr>
              <a:t> j</a:t>
            </a:r>
            <a:r>
              <a:rPr lang="en-US" sz="1000" i="1" dirty="0">
                <a:latin typeface="DM Sans" pitchFamily="2" charset="0"/>
              </a:rPr>
              <a:t> 39</a:t>
            </a:r>
            <a:r>
              <a:rPr lang="en-US" sz="1000" dirty="0">
                <a:latin typeface="DM Sans" pitchFamily="2" charset="0"/>
              </a:rPr>
              <a:t>, e102541.</a:t>
            </a:r>
          </a:p>
          <a:p>
            <a:endParaRPr lang="en-US" sz="1000" dirty="0">
              <a:latin typeface="DM Sans" pitchFamily="2" charset="0"/>
            </a:endParaRPr>
          </a:p>
          <a:p>
            <a:pPr defTabSz="361950"/>
            <a:r>
              <a:rPr lang="en-US" sz="1000" dirty="0">
                <a:latin typeface="DM Sans" pitchFamily="2" charset="0"/>
              </a:rPr>
              <a:t>[5] 	Wang, Z.L., Li, B., Luo, Y.X., Lin, Q., Liu, S.R., Zhang, X.Q., Zhou, H., Yang, J.H., and Qu, L.H. (2018). Comprehensive Genomic 	Characterization of RNA-Binding Proteins across Human Cancers. Cell Rep</a:t>
            </a:r>
            <a:r>
              <a:rPr lang="en-US" sz="1000" i="1" dirty="0">
                <a:latin typeface="DM Sans" pitchFamily="2" charset="0"/>
              </a:rPr>
              <a:t> 22</a:t>
            </a:r>
            <a:r>
              <a:rPr lang="en-US" sz="1000" dirty="0">
                <a:latin typeface="DM Sans" pitchFamily="2" charset="0"/>
              </a:rPr>
              <a:t>, 286-298.</a:t>
            </a:r>
          </a:p>
          <a:p>
            <a:endParaRPr lang="en-US" sz="1000" dirty="0">
              <a:latin typeface="DM Sans" pitchFamily="2" charset="0"/>
            </a:endParaRPr>
          </a:p>
          <a:p>
            <a:pPr defTabSz="361950"/>
            <a:r>
              <a:rPr lang="en-US" sz="1000" dirty="0">
                <a:latin typeface="DM Sans" pitchFamily="2" charset="0"/>
              </a:rPr>
              <a:t>[6] 	</a:t>
            </a:r>
            <a:r>
              <a:rPr lang="en-US" sz="1000" dirty="0" err="1">
                <a:latin typeface="DM Sans" pitchFamily="2" charset="0"/>
              </a:rPr>
              <a:t>Kelaini</a:t>
            </a:r>
            <a:r>
              <a:rPr lang="en-US" sz="1000" dirty="0">
                <a:latin typeface="DM Sans" pitchFamily="2" charset="0"/>
              </a:rPr>
              <a:t>, S., Chan, C., Cornelius, V.A., and </a:t>
            </a:r>
            <a:r>
              <a:rPr lang="en-US" sz="1000" dirty="0" err="1">
                <a:latin typeface="DM Sans" pitchFamily="2" charset="0"/>
              </a:rPr>
              <a:t>Margariti</a:t>
            </a:r>
            <a:r>
              <a:rPr lang="en-US" sz="1000" dirty="0">
                <a:latin typeface="DM Sans" pitchFamily="2" charset="0"/>
              </a:rPr>
              <a:t>, A. (2021). RNA-Binding Proteins Hold Key Roles in Function, 	Dysfunction, and Disease. Biology (Basel)</a:t>
            </a:r>
            <a:r>
              <a:rPr lang="en-US" sz="1000" i="1" dirty="0">
                <a:latin typeface="DM Sans" pitchFamily="2" charset="0"/>
              </a:rPr>
              <a:t> 10</a:t>
            </a:r>
            <a:r>
              <a:rPr lang="en-US" sz="1000" dirty="0">
                <a:latin typeface="DM Sans" pitchFamily="2" charset="0"/>
              </a:rPr>
              <a:t>.</a:t>
            </a:r>
          </a:p>
          <a:p>
            <a:endParaRPr lang="en-US" sz="1000" dirty="0">
              <a:latin typeface="DM Sans" pitchFamily="2" charset="0"/>
            </a:endParaRPr>
          </a:p>
          <a:p>
            <a:pPr defTabSz="361950"/>
            <a:r>
              <a:rPr lang="en-US" sz="1000" dirty="0">
                <a:latin typeface="DM Sans" pitchFamily="2" charset="0"/>
              </a:rPr>
              <a:t>[7]	</a:t>
            </a:r>
            <a:r>
              <a:rPr lang="en-US" sz="1000" dirty="0" err="1">
                <a:latin typeface="DM Sans" pitchFamily="2" charset="0"/>
              </a:rPr>
              <a:t>Gebauer</a:t>
            </a:r>
            <a:r>
              <a:rPr lang="en-US" sz="1000" dirty="0">
                <a:latin typeface="DM Sans" pitchFamily="2" charset="0"/>
              </a:rPr>
              <a:t>, F., </a:t>
            </a:r>
            <a:r>
              <a:rPr lang="en-US" sz="1000" dirty="0" err="1">
                <a:latin typeface="DM Sans" pitchFamily="2" charset="0"/>
              </a:rPr>
              <a:t>Schwarzl</a:t>
            </a:r>
            <a:r>
              <a:rPr lang="en-US" sz="1000" dirty="0">
                <a:latin typeface="DM Sans" pitchFamily="2" charset="0"/>
              </a:rPr>
              <a:t>, T., </a:t>
            </a:r>
            <a:r>
              <a:rPr lang="en-US" sz="1000" dirty="0" err="1">
                <a:latin typeface="DM Sans" pitchFamily="2" charset="0"/>
              </a:rPr>
              <a:t>Valcárcel</a:t>
            </a:r>
            <a:r>
              <a:rPr lang="en-US" sz="1000" dirty="0">
                <a:latin typeface="DM Sans" pitchFamily="2" charset="0"/>
              </a:rPr>
              <a:t>, J., and </a:t>
            </a:r>
            <a:r>
              <a:rPr lang="en-US" sz="1000" dirty="0" err="1">
                <a:latin typeface="DM Sans" pitchFamily="2" charset="0"/>
              </a:rPr>
              <a:t>Hentze</a:t>
            </a:r>
            <a:r>
              <a:rPr lang="en-US" sz="1000" dirty="0">
                <a:latin typeface="DM Sans" pitchFamily="2" charset="0"/>
              </a:rPr>
              <a:t>, M.W. (2021). RNA-binding proteins in human genetic disease. 	Nature Reviews Genetics</a:t>
            </a:r>
            <a:r>
              <a:rPr lang="en-US" sz="1000" i="1" dirty="0">
                <a:latin typeface="DM Sans" pitchFamily="2" charset="0"/>
              </a:rPr>
              <a:t> 22</a:t>
            </a:r>
            <a:r>
              <a:rPr lang="en-US" sz="1000" dirty="0">
                <a:latin typeface="DM Sans" pitchFamily="2" charset="0"/>
              </a:rPr>
              <a:t>, 185-198.</a:t>
            </a:r>
          </a:p>
          <a:p>
            <a:endParaRPr lang="en-US" sz="1000" dirty="0">
              <a:latin typeface="DM Sans" pitchFamily="2" charset="0"/>
            </a:endParaRPr>
          </a:p>
          <a:p>
            <a:pPr defTabSz="361950"/>
            <a:r>
              <a:rPr lang="en-US" sz="1000" dirty="0">
                <a:latin typeface="DM Sans" pitchFamily="2" charset="0"/>
              </a:rPr>
              <a:t>[8]	</a:t>
            </a:r>
            <a:r>
              <a:rPr lang="en-US" sz="1000" dirty="0" err="1">
                <a:latin typeface="DM Sans" pitchFamily="2" charset="0"/>
              </a:rPr>
              <a:t>Maziuk</a:t>
            </a:r>
            <a:r>
              <a:rPr lang="en-US" sz="1000" dirty="0">
                <a:latin typeface="DM Sans" pitchFamily="2" charset="0"/>
              </a:rPr>
              <a:t>, B., Ballance, H.I., and </a:t>
            </a:r>
            <a:r>
              <a:rPr lang="en-US" sz="1000" dirty="0" err="1">
                <a:latin typeface="DM Sans" pitchFamily="2" charset="0"/>
              </a:rPr>
              <a:t>Wolozin</a:t>
            </a:r>
            <a:r>
              <a:rPr lang="en-US" sz="1000" dirty="0">
                <a:latin typeface="DM Sans" pitchFamily="2" charset="0"/>
              </a:rPr>
              <a:t>, B. (2017). Dysregulation of RNA Binding Protein Aggregation in 	Neurodegenerative Disorders. 	Front Mol </a:t>
            </a:r>
            <a:r>
              <a:rPr lang="en-US" sz="1000" dirty="0" err="1">
                <a:latin typeface="DM Sans" pitchFamily="2" charset="0"/>
              </a:rPr>
              <a:t>Neurosci</a:t>
            </a:r>
            <a:r>
              <a:rPr lang="en-US" sz="1000" i="1" dirty="0">
                <a:latin typeface="DM Sans" pitchFamily="2" charset="0"/>
              </a:rPr>
              <a:t> 10</a:t>
            </a:r>
            <a:r>
              <a:rPr lang="en-US" sz="1000" dirty="0">
                <a:latin typeface="DM Sans" pitchFamily="2" charset="0"/>
              </a:rPr>
              <a:t>, 89.</a:t>
            </a:r>
          </a:p>
          <a:p>
            <a:pPr defTabSz="361950"/>
            <a:endParaRPr lang="en-US" sz="1000" dirty="0">
              <a:latin typeface="DM Sans" pitchFamily="2" charset="0"/>
            </a:endParaRPr>
          </a:p>
          <a:p>
            <a:pPr defTabSz="361950"/>
            <a:r>
              <a:rPr lang="en-US" sz="1000" dirty="0">
                <a:latin typeface="DM Sans" pitchFamily="2" charset="0"/>
              </a:rPr>
              <a:t>[9]	</a:t>
            </a:r>
            <a:r>
              <a:rPr lang="en-US" sz="1000" dirty="0" err="1">
                <a:latin typeface="DM Sans" pitchFamily="2" charset="0"/>
              </a:rPr>
              <a:t>Caudron</a:t>
            </a:r>
            <a:r>
              <a:rPr lang="en-US" sz="1000" dirty="0">
                <a:latin typeface="DM Sans" pitchFamily="2" charset="0"/>
              </a:rPr>
              <a:t>-Herger, M., </a:t>
            </a:r>
            <a:r>
              <a:rPr lang="en-US" sz="1000" dirty="0" err="1">
                <a:latin typeface="DM Sans" pitchFamily="2" charset="0"/>
              </a:rPr>
              <a:t>Rusin</a:t>
            </a:r>
            <a:r>
              <a:rPr lang="en-US" sz="1000" dirty="0">
                <a:latin typeface="DM Sans" pitchFamily="2" charset="0"/>
              </a:rPr>
              <a:t>, S.F., Adamo, M.E., Seiler, J., Schmid, V.K., </a:t>
            </a:r>
            <a:r>
              <a:rPr lang="en-US" sz="1000" dirty="0" err="1">
                <a:latin typeface="DM Sans" pitchFamily="2" charset="0"/>
              </a:rPr>
              <a:t>Barreau</a:t>
            </a:r>
            <a:r>
              <a:rPr lang="en-US" sz="1000" dirty="0">
                <a:latin typeface="DM Sans" pitchFamily="2" charset="0"/>
              </a:rPr>
              <a:t>, E., </a:t>
            </a:r>
            <a:r>
              <a:rPr lang="en-US" sz="1000" dirty="0" err="1">
                <a:latin typeface="DM Sans" pitchFamily="2" charset="0"/>
              </a:rPr>
              <a:t>Kettenbach</a:t>
            </a:r>
            <a:r>
              <a:rPr lang="en-US" sz="1000" dirty="0">
                <a:latin typeface="DM Sans" pitchFamily="2" charset="0"/>
              </a:rPr>
              <a:t>, A.N., and </a:t>
            </a:r>
            <a:r>
              <a:rPr lang="en-US" sz="1000" dirty="0" err="1">
                <a:latin typeface="DM Sans" pitchFamily="2" charset="0"/>
              </a:rPr>
              <a:t>Diederichs</a:t>
            </a:r>
            <a:r>
              <a:rPr lang="en-US" sz="1000" dirty="0">
                <a:latin typeface="DM Sans" pitchFamily="2" charset="0"/>
              </a:rPr>
              <a:t>, S. 	(2019). R-</a:t>
            </a:r>
            <a:r>
              <a:rPr lang="en-US" sz="1000" dirty="0" err="1">
                <a:latin typeface="DM Sans" pitchFamily="2" charset="0"/>
              </a:rPr>
              <a:t>DeeP</a:t>
            </a:r>
            <a:r>
              <a:rPr lang="en-US" sz="1000" dirty="0">
                <a:latin typeface="DM Sans" pitchFamily="2" charset="0"/>
              </a:rPr>
              <a:t>: Proteome-wide and Quantitative Identification of RNA-Dependent Proteins by Density Gradient 	Ultracentrifugation. Mol Cell</a:t>
            </a:r>
            <a:r>
              <a:rPr lang="en-US" sz="1000" i="1" dirty="0">
                <a:latin typeface="DM Sans" pitchFamily="2" charset="0"/>
              </a:rPr>
              <a:t> 75</a:t>
            </a:r>
            <a:r>
              <a:rPr lang="en-US" sz="1000" dirty="0">
                <a:latin typeface="DM Sans" pitchFamily="2" charset="0"/>
              </a:rPr>
              <a:t>, 184-199.e110.</a:t>
            </a:r>
          </a:p>
          <a:p>
            <a:pPr defTabSz="361950"/>
            <a:endParaRPr lang="en-US" sz="1050" i="1" dirty="0">
              <a:latin typeface="DM Sans" pitchFamily="2" charset="0"/>
            </a:endParaRPr>
          </a:p>
          <a:p>
            <a:endParaRPr lang="en-US" sz="1050" i="1" dirty="0">
              <a:latin typeface="DM Sans" pitchFamily="2" charset="0"/>
            </a:endParaRPr>
          </a:p>
          <a:p>
            <a:endParaRPr lang="en-US" sz="1050" dirty="0">
              <a:latin typeface="DM Sans" pitchFamily="2" charset="0"/>
            </a:endParaRPr>
          </a:p>
        </p:txBody>
      </p:sp>
    </p:spTree>
    <p:extLst>
      <p:ext uri="{BB962C8B-B14F-4D97-AF65-F5344CB8AC3E}">
        <p14:creationId xmlns:p14="http://schemas.microsoft.com/office/powerpoint/2010/main" val="4271674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FD433997-33F5-9575-5F92-8DF46FE3689F}"/>
              </a:ext>
            </a:extLst>
          </p:cNvPr>
          <p:cNvSpPr txBox="1"/>
          <p:nvPr/>
        </p:nvSpPr>
        <p:spPr>
          <a:xfrm>
            <a:off x="353683" y="285750"/>
            <a:ext cx="8383917" cy="46166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Why </a:t>
            </a:r>
            <a:r>
              <a:rPr lang="en-US" sz="2400" b="1" dirty="0">
                <a:solidFill>
                  <a:schemeClr val="bg1"/>
                </a:solidFill>
                <a:latin typeface="DM Sans" pitchFamily="2" charset="0"/>
                <a:cs typeface="Calibri Light" panose="020F0302020204030204" pitchFamily="34" charset="0"/>
              </a:rPr>
              <a:t>Bother</a:t>
            </a:r>
            <a:r>
              <a:rPr lang="de-DE" sz="2400" b="1" dirty="0">
                <a:solidFill>
                  <a:schemeClr val="bg1"/>
                </a:solidFill>
                <a:latin typeface="DM Sans" pitchFamily="2" charset="0"/>
                <a:cs typeface="Calibri Light" panose="020F0302020204030204" pitchFamily="34" charset="0"/>
              </a:rPr>
              <a:t> About RNA-dependent Proteins (R-</a:t>
            </a:r>
            <a:r>
              <a:rPr lang="de-DE" sz="2400" b="1" dirty="0" err="1">
                <a:solidFill>
                  <a:schemeClr val="bg1"/>
                </a:solidFill>
                <a:latin typeface="DM Sans" pitchFamily="2" charset="0"/>
                <a:cs typeface="Calibri Light" panose="020F0302020204030204" pitchFamily="34" charset="0"/>
              </a:rPr>
              <a:t>DeeP</a:t>
            </a:r>
            <a:r>
              <a:rPr lang="de-DE" sz="2400" b="1" dirty="0">
                <a:solidFill>
                  <a:schemeClr val="bg1"/>
                </a:solidFill>
                <a:latin typeface="DM Sans" pitchFamily="2" charset="0"/>
                <a:cs typeface="Calibri Light" panose="020F0302020204030204" pitchFamily="34" charset="0"/>
              </a:rPr>
              <a:t>)?</a:t>
            </a:r>
          </a:p>
        </p:txBody>
      </p:sp>
      <p:sp>
        <p:nvSpPr>
          <p:cNvPr id="6" name="Textfeld 5">
            <a:extLst>
              <a:ext uri="{FF2B5EF4-FFF2-40B4-BE49-F238E27FC236}">
                <a16:creationId xmlns:a16="http://schemas.microsoft.com/office/drawing/2014/main" id="{6A88D783-8B01-E438-264B-9A3E64B34FCF}"/>
              </a:ext>
            </a:extLst>
          </p:cNvPr>
          <p:cNvSpPr txBox="1"/>
          <p:nvPr/>
        </p:nvSpPr>
        <p:spPr>
          <a:xfrm>
            <a:off x="5979663" y="1855198"/>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eIF2B</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Leukoencephalopathy</a:t>
            </a:r>
            <a:endParaRPr lang="en-US" sz="2400" dirty="0">
              <a:solidFill>
                <a:schemeClr val="bg1"/>
              </a:solidFill>
              <a:latin typeface="DM Sans" pitchFamily="2" charset="0"/>
              <a:cs typeface="Calibri Light" panose="020F0302020204030204" pitchFamily="34" charset="0"/>
            </a:endParaRPr>
          </a:p>
        </p:txBody>
      </p:sp>
      <p:sp>
        <p:nvSpPr>
          <p:cNvPr id="7" name="Textfeld 6">
            <a:extLst>
              <a:ext uri="{FF2B5EF4-FFF2-40B4-BE49-F238E27FC236}">
                <a16:creationId xmlns:a16="http://schemas.microsoft.com/office/drawing/2014/main" id="{5A5B71B8-5B62-C46F-B55F-354613681AE1}"/>
              </a:ext>
            </a:extLst>
          </p:cNvPr>
          <p:cNvSpPr txBox="1"/>
          <p:nvPr/>
        </p:nvSpPr>
        <p:spPr>
          <a:xfrm>
            <a:off x="353933" y="2960389"/>
            <a:ext cx="3519137" cy="769441"/>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KHDRBS1</a:t>
            </a:r>
            <a:r>
              <a:rPr lang="en-US" sz="1600" b="1" baseline="30000" dirty="0">
                <a:solidFill>
                  <a:schemeClr val="bg1"/>
                </a:solidFill>
                <a:latin typeface="DM Sans" pitchFamily="2" charset="0"/>
                <a:cs typeface="Calibri Light" panose="020F0302020204030204" pitchFamily="34" charset="0"/>
              </a:rPr>
              <a:t>[1]</a:t>
            </a:r>
            <a:r>
              <a:rPr lang="en-US" sz="1600" b="1" dirty="0">
                <a:solidFill>
                  <a:schemeClr val="bg1"/>
                </a:solidFill>
                <a:latin typeface="DM Sans" pitchFamily="2" charset="0"/>
                <a:cs typeface="Calibri Light" panose="020F0302020204030204" pitchFamily="34" charset="0"/>
              </a:rPr>
              <a:t>, ELAV1</a:t>
            </a:r>
            <a:r>
              <a:rPr lang="en-US" sz="1600" b="1" baseline="30000" dirty="0">
                <a:solidFill>
                  <a:schemeClr val="bg1"/>
                </a:solidFill>
                <a:latin typeface="DM Sans" pitchFamily="2" charset="0"/>
                <a:cs typeface="Calibri Light" panose="020F0302020204030204" pitchFamily="34" charset="0"/>
              </a:rPr>
              <a:t>[2]</a:t>
            </a:r>
            <a:r>
              <a:rPr lang="en-US" sz="1600" b="1" dirty="0">
                <a:solidFill>
                  <a:schemeClr val="bg1"/>
                </a:solidFill>
                <a:latin typeface="DM Sans" pitchFamily="2" charset="0"/>
                <a:cs typeface="Calibri Light" panose="020F0302020204030204" pitchFamily="34" charset="0"/>
              </a:rPr>
              <a:t>, FXR1</a:t>
            </a:r>
            <a:r>
              <a:rPr lang="en-US" sz="1600" b="1" baseline="30000" dirty="0">
                <a:solidFill>
                  <a:schemeClr val="bg1"/>
                </a:solidFill>
                <a:latin typeface="DM Sans" pitchFamily="2" charset="0"/>
                <a:cs typeface="Calibri Light" panose="020F0302020204030204" pitchFamily="34" charset="0"/>
              </a:rPr>
              <a:t>[3]</a:t>
            </a:r>
            <a:r>
              <a:rPr lang="en-US" sz="1600" b="1" dirty="0">
                <a:solidFill>
                  <a:schemeClr val="bg1"/>
                </a:solidFill>
                <a:latin typeface="DM Sans" pitchFamily="2" charset="0"/>
                <a:cs typeface="Calibri Light" panose="020F0302020204030204" pitchFamily="34" charset="0"/>
              </a:rPr>
              <a:t>, UHMK1</a:t>
            </a:r>
            <a:r>
              <a:rPr lang="en-US" sz="1600" b="1" baseline="30000" dirty="0">
                <a:solidFill>
                  <a:schemeClr val="bg1"/>
                </a:solidFill>
                <a:latin typeface="DM Sans" pitchFamily="2" charset="0"/>
                <a:cs typeface="Calibri Light" panose="020F0302020204030204" pitchFamily="34" charset="0"/>
              </a:rPr>
              <a:t>[4]</a:t>
            </a:r>
            <a:r>
              <a:rPr lang="en-US" sz="1600" b="1" dirty="0">
                <a:solidFill>
                  <a:schemeClr val="bg1"/>
                </a:solidFill>
                <a:latin typeface="DM Sans" pitchFamily="2" charset="0"/>
                <a:cs typeface="Calibri Light" panose="020F0302020204030204" pitchFamily="34" charset="0"/>
              </a:rPr>
              <a:t>, PATL2, DUS1L</a:t>
            </a:r>
            <a:r>
              <a:rPr lang="en-US" sz="1600" b="1" baseline="30000" dirty="0">
                <a:solidFill>
                  <a:schemeClr val="bg1"/>
                </a:solidFill>
                <a:latin typeface="DM Sans" pitchFamily="2" charset="0"/>
                <a:cs typeface="Calibri Light" panose="020F0302020204030204" pitchFamily="34" charset="0"/>
              </a:rPr>
              <a:t>[5]</a:t>
            </a:r>
          </a:p>
          <a:p>
            <a:r>
              <a:rPr lang="en-US" sz="1200" dirty="0">
                <a:solidFill>
                  <a:schemeClr val="bg1"/>
                </a:solidFill>
                <a:latin typeface="DM Sans" pitchFamily="2" charset="0"/>
                <a:cs typeface="Calibri Light" panose="020F0302020204030204" pitchFamily="34" charset="0"/>
              </a:rPr>
              <a:t>Cancer</a:t>
            </a:r>
          </a:p>
        </p:txBody>
      </p:sp>
      <p:sp>
        <p:nvSpPr>
          <p:cNvPr id="9" name="Textfeld 8">
            <a:extLst>
              <a:ext uri="{FF2B5EF4-FFF2-40B4-BE49-F238E27FC236}">
                <a16:creationId xmlns:a16="http://schemas.microsoft.com/office/drawing/2014/main" id="{F25FAA69-25D2-8C56-F87F-2F88EF1B52DA}"/>
              </a:ext>
            </a:extLst>
          </p:cNvPr>
          <p:cNvSpPr txBox="1"/>
          <p:nvPr/>
        </p:nvSpPr>
        <p:spPr>
          <a:xfrm>
            <a:off x="5974993" y="3729830"/>
            <a:ext cx="30226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IRP1</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Hyperferritinemia-cataract syndrome</a:t>
            </a:r>
            <a:endParaRPr lang="en-US" sz="1200" dirty="0">
              <a:solidFill>
                <a:schemeClr val="bg1"/>
              </a:solidFill>
              <a:latin typeface="DM Sans" pitchFamily="2" charset="0"/>
              <a:cs typeface="Calibri Light" panose="020F0302020204030204" pitchFamily="34" charset="0"/>
              <a:hlinkClick r:id="rId3">
                <a:extLst>
                  <a:ext uri="{A12FA001-AC4F-418D-AE19-62706E023703}">
                    <ahyp:hlinkClr xmlns:ahyp="http://schemas.microsoft.com/office/drawing/2018/hyperlinkcolor" val="tx"/>
                  </a:ext>
                </a:extLst>
              </a:hlinkClick>
            </a:endParaRPr>
          </a:p>
        </p:txBody>
      </p:sp>
      <p:sp>
        <p:nvSpPr>
          <p:cNvPr id="11" name="Textfeld 10">
            <a:extLst>
              <a:ext uri="{FF2B5EF4-FFF2-40B4-BE49-F238E27FC236}">
                <a16:creationId xmlns:a16="http://schemas.microsoft.com/office/drawing/2014/main" id="{3565098F-1791-1E54-F445-4E2B5C9790D7}"/>
              </a:ext>
            </a:extLst>
          </p:cNvPr>
          <p:cNvSpPr txBox="1"/>
          <p:nvPr/>
        </p:nvSpPr>
        <p:spPr>
          <a:xfrm>
            <a:off x="5979663" y="3130824"/>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APP</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Alzheimer’s Disease</a:t>
            </a:r>
            <a:endParaRPr lang="en-US" sz="2400" dirty="0">
              <a:solidFill>
                <a:schemeClr val="bg1"/>
              </a:solidFill>
              <a:latin typeface="DM Sans" pitchFamily="2" charset="0"/>
              <a:cs typeface="Calibri Light" panose="020F0302020204030204" pitchFamily="34" charset="0"/>
            </a:endParaRPr>
          </a:p>
        </p:txBody>
      </p:sp>
      <p:sp>
        <p:nvSpPr>
          <p:cNvPr id="12" name="Textfeld 11">
            <a:extLst>
              <a:ext uri="{FF2B5EF4-FFF2-40B4-BE49-F238E27FC236}">
                <a16:creationId xmlns:a16="http://schemas.microsoft.com/office/drawing/2014/main" id="{E316DA12-7053-DD76-3A84-1D76805C55FA}"/>
              </a:ext>
            </a:extLst>
          </p:cNvPr>
          <p:cNvSpPr txBox="1"/>
          <p:nvPr/>
        </p:nvSpPr>
        <p:spPr>
          <a:xfrm>
            <a:off x="353683" y="4371412"/>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DKC1</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Dyskeratosis congenita</a:t>
            </a:r>
            <a:endParaRPr lang="en-US" sz="2400" dirty="0">
              <a:solidFill>
                <a:schemeClr val="bg1"/>
              </a:solidFill>
              <a:latin typeface="DM Sans" pitchFamily="2" charset="0"/>
              <a:cs typeface="Calibri Light" panose="020F0302020204030204" pitchFamily="34" charset="0"/>
            </a:endParaRPr>
          </a:p>
        </p:txBody>
      </p:sp>
      <p:sp>
        <p:nvSpPr>
          <p:cNvPr id="14" name="Textfeld 13">
            <a:extLst>
              <a:ext uri="{FF2B5EF4-FFF2-40B4-BE49-F238E27FC236}">
                <a16:creationId xmlns:a16="http://schemas.microsoft.com/office/drawing/2014/main" id="{B255CC3B-4617-A821-3004-8733CA49450D}"/>
              </a:ext>
            </a:extLst>
          </p:cNvPr>
          <p:cNvSpPr txBox="1"/>
          <p:nvPr/>
        </p:nvSpPr>
        <p:spPr>
          <a:xfrm>
            <a:off x="353683" y="2410490"/>
            <a:ext cx="2203093"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RBFOX2</a:t>
            </a:r>
            <a:r>
              <a:rPr lang="en-US" sz="1600" b="1" baseline="30000" dirty="0">
                <a:solidFill>
                  <a:schemeClr val="bg1"/>
                </a:solidFill>
                <a:latin typeface="DM Sans" pitchFamily="2" charset="0"/>
                <a:cs typeface="Calibri Light" panose="020F0302020204030204" pitchFamily="34" charset="0"/>
              </a:rPr>
              <a:t>[6]</a:t>
            </a:r>
          </a:p>
          <a:p>
            <a:r>
              <a:rPr lang="en-US" sz="1200" dirty="0">
                <a:solidFill>
                  <a:schemeClr val="bg1"/>
                </a:solidFill>
                <a:latin typeface="DM Sans" pitchFamily="2" charset="0"/>
                <a:cs typeface="Calibri Light" panose="020F0302020204030204" pitchFamily="34" charset="0"/>
              </a:rPr>
              <a:t>Diabetic cardiomyopathy</a:t>
            </a:r>
          </a:p>
        </p:txBody>
      </p:sp>
      <p:sp>
        <p:nvSpPr>
          <p:cNvPr id="15" name="Textfeld 14">
            <a:extLst>
              <a:ext uri="{FF2B5EF4-FFF2-40B4-BE49-F238E27FC236}">
                <a16:creationId xmlns:a16="http://schemas.microsoft.com/office/drawing/2014/main" id="{A12395AF-816E-4AF7-3114-79F133F3FFEA}"/>
              </a:ext>
            </a:extLst>
          </p:cNvPr>
          <p:cNvSpPr txBox="1"/>
          <p:nvPr/>
        </p:nvSpPr>
        <p:spPr>
          <a:xfrm>
            <a:off x="353683" y="1863383"/>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TTP</a:t>
            </a:r>
            <a:r>
              <a:rPr lang="en-US" sz="1600" b="1" baseline="30000" dirty="0">
                <a:solidFill>
                  <a:schemeClr val="bg1"/>
                </a:solidFill>
                <a:latin typeface="DM Sans" pitchFamily="2" charset="0"/>
                <a:cs typeface="Calibri Light" panose="020F0302020204030204" pitchFamily="34" charset="0"/>
              </a:rPr>
              <a:t>[6]</a:t>
            </a:r>
          </a:p>
          <a:p>
            <a:r>
              <a:rPr lang="en-US" sz="1200" dirty="0">
                <a:solidFill>
                  <a:schemeClr val="bg1"/>
                </a:solidFill>
                <a:latin typeface="DM Sans" pitchFamily="2" charset="0"/>
                <a:cs typeface="Calibri Light" panose="020F0302020204030204" pitchFamily="34" charset="0"/>
              </a:rPr>
              <a:t>Atherosclerosis</a:t>
            </a:r>
          </a:p>
        </p:txBody>
      </p:sp>
      <p:sp>
        <p:nvSpPr>
          <p:cNvPr id="17" name="Textfeld 16">
            <a:extLst>
              <a:ext uri="{FF2B5EF4-FFF2-40B4-BE49-F238E27FC236}">
                <a16:creationId xmlns:a16="http://schemas.microsoft.com/office/drawing/2014/main" id="{E088EB08-788E-15F8-5528-CD5921F2E275}"/>
              </a:ext>
            </a:extLst>
          </p:cNvPr>
          <p:cNvSpPr txBox="1"/>
          <p:nvPr/>
        </p:nvSpPr>
        <p:spPr>
          <a:xfrm>
            <a:off x="353683" y="1305399"/>
            <a:ext cx="3487125"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ATXN2, hnRNPA1, MATR3, TIA-1</a:t>
            </a:r>
            <a:r>
              <a:rPr lang="en-US" sz="1600" b="1" baseline="30000" dirty="0">
                <a:solidFill>
                  <a:schemeClr val="bg1"/>
                </a:solidFill>
                <a:latin typeface="DM Sans" pitchFamily="2" charset="0"/>
                <a:cs typeface="Calibri Light" panose="020F0302020204030204" pitchFamily="34" charset="0"/>
              </a:rPr>
              <a:t>[6]</a:t>
            </a:r>
          </a:p>
          <a:p>
            <a:r>
              <a:rPr lang="en-US" sz="1200" dirty="0">
                <a:solidFill>
                  <a:schemeClr val="bg1"/>
                </a:solidFill>
                <a:latin typeface="DM Sans" pitchFamily="2" charset="0"/>
                <a:cs typeface="Calibri Light" panose="020F0302020204030204" pitchFamily="34" charset="0"/>
              </a:rPr>
              <a:t>Amyotrophic lateral sclerosis (ALS)</a:t>
            </a:r>
          </a:p>
        </p:txBody>
      </p:sp>
      <p:sp>
        <p:nvSpPr>
          <p:cNvPr id="18" name="Textfeld 17">
            <a:extLst>
              <a:ext uri="{FF2B5EF4-FFF2-40B4-BE49-F238E27FC236}">
                <a16:creationId xmlns:a16="http://schemas.microsoft.com/office/drawing/2014/main" id="{273E90D7-DC24-453A-DF6E-7ADD99AE7DF9}"/>
              </a:ext>
            </a:extLst>
          </p:cNvPr>
          <p:cNvSpPr txBox="1"/>
          <p:nvPr/>
        </p:nvSpPr>
        <p:spPr>
          <a:xfrm>
            <a:off x="5979663" y="1217385"/>
            <a:ext cx="30226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TTP, FUS, EWS, TAF15</a:t>
            </a:r>
            <a:r>
              <a:rPr lang="en-US" sz="1600" b="1" baseline="30000" dirty="0">
                <a:solidFill>
                  <a:schemeClr val="bg1"/>
                </a:solidFill>
                <a:latin typeface="DM Sans" pitchFamily="2" charset="0"/>
                <a:cs typeface="Calibri Light" panose="020F0302020204030204" pitchFamily="34" charset="0"/>
              </a:rPr>
              <a:t>[8]</a:t>
            </a:r>
          </a:p>
          <a:p>
            <a:r>
              <a:rPr lang="en-US" sz="1200" dirty="0">
                <a:solidFill>
                  <a:schemeClr val="bg1"/>
                </a:solidFill>
                <a:latin typeface="DM Sans" pitchFamily="2" charset="0"/>
                <a:cs typeface="Calibri Light" panose="020F0302020204030204" pitchFamily="34" charset="0"/>
              </a:rPr>
              <a:t>Frontotemporal Lobar Dementia (FTLD)</a:t>
            </a:r>
          </a:p>
        </p:txBody>
      </p:sp>
      <p:sp>
        <p:nvSpPr>
          <p:cNvPr id="19" name="Textfeld 18">
            <a:extLst>
              <a:ext uri="{FF2B5EF4-FFF2-40B4-BE49-F238E27FC236}">
                <a16:creationId xmlns:a16="http://schemas.microsoft.com/office/drawing/2014/main" id="{D9D8FD90-51C1-3CCE-6C0C-ABE517A9E6F2}"/>
              </a:ext>
            </a:extLst>
          </p:cNvPr>
          <p:cNvSpPr txBox="1"/>
          <p:nvPr/>
        </p:nvSpPr>
        <p:spPr>
          <a:xfrm>
            <a:off x="353683" y="3729830"/>
            <a:ext cx="1869374"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FMRP</a:t>
            </a:r>
            <a:r>
              <a:rPr lang="en-US" sz="1600" b="1" baseline="30000" dirty="0">
                <a:solidFill>
                  <a:schemeClr val="bg1"/>
                </a:solidFill>
                <a:latin typeface="DM Sans" pitchFamily="2" charset="0"/>
                <a:cs typeface="Calibri Light" panose="020F0302020204030204" pitchFamily="34" charset="0"/>
              </a:rPr>
              <a:t>[8]</a:t>
            </a:r>
          </a:p>
          <a:p>
            <a:r>
              <a:rPr lang="en-US" sz="1200" dirty="0">
                <a:solidFill>
                  <a:schemeClr val="bg1"/>
                </a:solidFill>
                <a:latin typeface="DM Sans" pitchFamily="2" charset="0"/>
                <a:cs typeface="Calibri Light" panose="020F0302020204030204" pitchFamily="34" charset="0"/>
              </a:rPr>
              <a:t>Fragile X Syndrome</a:t>
            </a:r>
          </a:p>
        </p:txBody>
      </p:sp>
      <p:sp>
        <p:nvSpPr>
          <p:cNvPr id="21" name="Textfeld 20">
            <a:extLst>
              <a:ext uri="{FF2B5EF4-FFF2-40B4-BE49-F238E27FC236}">
                <a16:creationId xmlns:a16="http://schemas.microsoft.com/office/drawing/2014/main" id="{28EA6AA9-2516-8CBB-F94A-C4FDB78F45BF}"/>
              </a:ext>
            </a:extLst>
          </p:cNvPr>
          <p:cNvSpPr txBox="1"/>
          <p:nvPr/>
        </p:nvSpPr>
        <p:spPr>
          <a:xfrm>
            <a:off x="5979663" y="2493011"/>
            <a:ext cx="2378515"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SMN</a:t>
            </a:r>
            <a:r>
              <a:rPr lang="en-US" sz="1600" b="1" baseline="30000" dirty="0">
                <a:solidFill>
                  <a:schemeClr val="bg1"/>
                </a:solidFill>
                <a:latin typeface="DM Sans" pitchFamily="2" charset="0"/>
                <a:cs typeface="Calibri Light" panose="020F0302020204030204" pitchFamily="34" charset="0"/>
              </a:rPr>
              <a:t>[8]</a:t>
            </a:r>
          </a:p>
          <a:p>
            <a:r>
              <a:rPr lang="en-US" sz="1200" dirty="0">
                <a:solidFill>
                  <a:schemeClr val="bg1"/>
                </a:solidFill>
                <a:latin typeface="DM Sans" pitchFamily="2" charset="0"/>
                <a:cs typeface="Calibri Light" panose="020F0302020204030204" pitchFamily="34" charset="0"/>
              </a:rPr>
              <a:t>Spinal Muscular Atrophy (SMA)</a:t>
            </a:r>
          </a:p>
        </p:txBody>
      </p:sp>
      <p:sp>
        <p:nvSpPr>
          <p:cNvPr id="23" name="Textfeld 22">
            <a:extLst>
              <a:ext uri="{FF2B5EF4-FFF2-40B4-BE49-F238E27FC236}">
                <a16:creationId xmlns:a16="http://schemas.microsoft.com/office/drawing/2014/main" id="{105EF158-40B1-C99B-EC91-4514EB0E7C99}"/>
              </a:ext>
            </a:extLst>
          </p:cNvPr>
          <p:cNvSpPr txBox="1"/>
          <p:nvPr/>
        </p:nvSpPr>
        <p:spPr>
          <a:xfrm>
            <a:off x="3644342" y="2057197"/>
            <a:ext cx="1855315" cy="1569660"/>
          </a:xfrm>
          <a:prstGeom prst="rect">
            <a:avLst/>
          </a:prstGeom>
          <a:noFill/>
          <a:ln w="19050">
            <a:solidFill>
              <a:schemeClr val="bg1"/>
            </a:solidFill>
          </a:ln>
        </p:spPr>
        <p:txBody>
          <a:bodyPr wrap="square" rtlCol="0">
            <a:spAutoFit/>
          </a:bodyPr>
          <a:lstStyle/>
          <a:p>
            <a:r>
              <a:rPr lang="en-US" sz="1600" b="1" dirty="0">
                <a:solidFill>
                  <a:schemeClr val="bg1"/>
                </a:solidFill>
                <a:latin typeface="DM Sans" pitchFamily="2" charset="0"/>
                <a:cs typeface="Calibri Light" panose="020F0302020204030204" pitchFamily="34" charset="0"/>
              </a:rPr>
              <a:t>(Selection of) RBPs Whose Malfunction Has Been Associated With Human Diseases</a:t>
            </a:r>
          </a:p>
        </p:txBody>
      </p:sp>
    </p:spTree>
    <p:extLst>
      <p:ext uri="{BB962C8B-B14F-4D97-AF65-F5344CB8AC3E}">
        <p14:creationId xmlns:p14="http://schemas.microsoft.com/office/powerpoint/2010/main" val="1344057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FD433997-33F5-9575-5F92-8DF46FE3689F}"/>
              </a:ext>
            </a:extLst>
          </p:cNvPr>
          <p:cNvSpPr txBox="1"/>
          <p:nvPr/>
        </p:nvSpPr>
        <p:spPr>
          <a:xfrm>
            <a:off x="353683" y="285750"/>
            <a:ext cx="8383917" cy="461665"/>
          </a:xfrm>
          <a:prstGeom prst="rect">
            <a:avLst/>
          </a:prstGeom>
          <a:noFill/>
        </p:spPr>
        <p:txBody>
          <a:bodyPr wrap="square">
            <a:spAutoFit/>
          </a:bodyPr>
          <a:lstStyle/>
          <a:p>
            <a:r>
              <a:rPr lang="en-US" sz="2400" b="1" dirty="0">
                <a:solidFill>
                  <a:schemeClr val="bg1"/>
                </a:solidFill>
                <a:latin typeface="DM Sans" pitchFamily="2" charset="0"/>
                <a:cs typeface="Calibri Light" panose="020F0302020204030204" pitchFamily="34" charset="0"/>
              </a:rPr>
              <a:t>What Are R-Deeps, and How Do We Identify Them?</a:t>
            </a:r>
          </a:p>
        </p:txBody>
      </p:sp>
      <p:sp>
        <p:nvSpPr>
          <p:cNvPr id="11" name="Textfeld 10">
            <a:extLst>
              <a:ext uri="{FF2B5EF4-FFF2-40B4-BE49-F238E27FC236}">
                <a16:creationId xmlns:a16="http://schemas.microsoft.com/office/drawing/2014/main" id="{9582C09F-FEF6-4E44-92F7-F91124CBD38F}"/>
              </a:ext>
            </a:extLst>
          </p:cNvPr>
          <p:cNvSpPr txBox="1"/>
          <p:nvPr/>
        </p:nvSpPr>
        <p:spPr>
          <a:xfrm>
            <a:off x="2549076" y="1140642"/>
            <a:ext cx="4045845" cy="769441"/>
          </a:xfrm>
          <a:prstGeom prst="rect">
            <a:avLst/>
          </a:prstGeom>
          <a:noFill/>
          <a:ln w="28575">
            <a:solidFill>
              <a:schemeClr val="bg1"/>
            </a:solidFill>
          </a:ln>
        </p:spPr>
        <p:txBody>
          <a:bodyPr wrap="square">
            <a:spAutoFit/>
          </a:bodyPr>
          <a:lstStyle/>
          <a:p>
            <a:pPr algn="ctr"/>
            <a:r>
              <a:rPr lang="en-US" sz="2200" b="1" dirty="0">
                <a:solidFill>
                  <a:schemeClr val="bg1"/>
                </a:solidFill>
                <a:latin typeface="DM Sans" pitchFamily="2" charset="0"/>
                <a:cs typeface="Calibri Light" panose="020F0302020204030204" pitchFamily="34" charset="0"/>
              </a:rPr>
              <a:t>Proteins whose interactome depends on RNA</a:t>
            </a:r>
          </a:p>
        </p:txBody>
      </p:sp>
      <p:sp>
        <p:nvSpPr>
          <p:cNvPr id="13" name="Textfeld 12">
            <a:extLst>
              <a:ext uri="{FF2B5EF4-FFF2-40B4-BE49-F238E27FC236}">
                <a16:creationId xmlns:a16="http://schemas.microsoft.com/office/drawing/2014/main" id="{ECC8C9C5-ECDC-89BD-9AF6-9DB38FC14C03}"/>
              </a:ext>
            </a:extLst>
          </p:cNvPr>
          <p:cNvSpPr txBox="1"/>
          <p:nvPr/>
        </p:nvSpPr>
        <p:spPr>
          <a:xfrm>
            <a:off x="3822478" y="2363432"/>
            <a:ext cx="1499043" cy="461665"/>
          </a:xfrm>
          <a:prstGeom prst="rect">
            <a:avLst/>
          </a:prstGeom>
          <a:noFill/>
          <a:ln w="28575">
            <a:solidFill>
              <a:srgbClr val="92D050"/>
            </a:solidFill>
          </a:ln>
        </p:spPr>
        <p:txBody>
          <a:bodyPr wrap="square">
            <a:spAutoFit/>
          </a:bodyPr>
          <a:lstStyle/>
          <a:p>
            <a:pPr algn="ctr"/>
            <a:r>
              <a:rPr lang="en-US" sz="2400" b="1" dirty="0">
                <a:solidFill>
                  <a:schemeClr val="bg1"/>
                </a:solidFill>
                <a:latin typeface="DM Sans" pitchFamily="2" charset="0"/>
                <a:cs typeface="Calibri Light" panose="020F0302020204030204" pitchFamily="34" charset="0"/>
              </a:rPr>
              <a:t>RNase</a:t>
            </a:r>
          </a:p>
        </p:txBody>
      </p:sp>
      <p:sp>
        <p:nvSpPr>
          <p:cNvPr id="7" name="Textfeld 6">
            <a:extLst>
              <a:ext uri="{FF2B5EF4-FFF2-40B4-BE49-F238E27FC236}">
                <a16:creationId xmlns:a16="http://schemas.microsoft.com/office/drawing/2014/main" id="{7580047F-C88A-CA50-3F37-5FFD6CF809BC}"/>
              </a:ext>
            </a:extLst>
          </p:cNvPr>
          <p:cNvSpPr txBox="1"/>
          <p:nvPr/>
        </p:nvSpPr>
        <p:spPr>
          <a:xfrm>
            <a:off x="3822478" y="1910083"/>
            <a:ext cx="1499043" cy="461665"/>
          </a:xfrm>
          <a:prstGeom prst="rect">
            <a:avLst/>
          </a:prstGeom>
          <a:noFill/>
          <a:ln w="28575">
            <a:noFill/>
          </a:ln>
        </p:spPr>
        <p:txBody>
          <a:bodyPr wrap="square">
            <a:spAutoFit/>
          </a:bodyPr>
          <a:lstStyle/>
          <a:p>
            <a:pPr algn="ctr"/>
            <a:r>
              <a:rPr lang="en-US" sz="2400" b="1" dirty="0">
                <a:solidFill>
                  <a:schemeClr val="bg1"/>
                </a:solidFill>
                <a:latin typeface="DM Sans" pitchFamily="2" charset="0"/>
                <a:cs typeface="Calibri Light" panose="020F0302020204030204" pitchFamily="34" charset="0"/>
              </a:rPr>
              <a:t>+</a:t>
            </a:r>
          </a:p>
        </p:txBody>
      </p:sp>
      <p:sp>
        <p:nvSpPr>
          <p:cNvPr id="2" name="Pfeil: nach unten 1">
            <a:extLst>
              <a:ext uri="{FF2B5EF4-FFF2-40B4-BE49-F238E27FC236}">
                <a16:creationId xmlns:a16="http://schemas.microsoft.com/office/drawing/2014/main" id="{8D74DCE4-9548-6610-3600-5C1A697E780C}"/>
              </a:ext>
            </a:extLst>
          </p:cNvPr>
          <p:cNvSpPr/>
          <p:nvPr/>
        </p:nvSpPr>
        <p:spPr>
          <a:xfrm>
            <a:off x="4413871" y="3075824"/>
            <a:ext cx="316258" cy="649705"/>
          </a:xfrm>
          <a:prstGeom prst="downArrow">
            <a:avLst/>
          </a:prstGeom>
          <a:noFill/>
          <a:ln>
            <a:solidFill>
              <a:schemeClr val="bg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A4E10D79-C5FB-1532-3472-A5649968EF5E}"/>
              </a:ext>
            </a:extLst>
          </p:cNvPr>
          <p:cNvSpPr txBox="1"/>
          <p:nvPr/>
        </p:nvSpPr>
        <p:spPr>
          <a:xfrm>
            <a:off x="2549075" y="3976256"/>
            <a:ext cx="4045846" cy="769441"/>
          </a:xfrm>
          <a:prstGeom prst="rect">
            <a:avLst/>
          </a:prstGeom>
          <a:noFill/>
          <a:ln w="28575">
            <a:gradFill flip="none" rotWithShape="1">
              <a:gsLst>
                <a:gs pos="24000">
                  <a:srgbClr val="92D050"/>
                </a:gs>
                <a:gs pos="95000">
                  <a:schemeClr val="bg1"/>
                </a:gs>
                <a:gs pos="39000">
                  <a:srgbClr val="92D050"/>
                </a:gs>
                <a:gs pos="93000">
                  <a:schemeClr val="bg1"/>
                </a:gs>
              </a:gsLst>
              <a:lin ang="0" scaled="0"/>
              <a:tileRect/>
            </a:gradFill>
            <a:prstDash val="solid"/>
            <a:extLst>
              <a:ext uri="{C807C97D-BFC1-408E-A445-0C87EB9F89A2}">
                <ask:lineSketchStyleProps xmlns:ask="http://schemas.microsoft.com/office/drawing/2018/sketchyshapes">
                  <ask:type>
                    <ask:lineSketchNone/>
                  </ask:type>
                </ask:lineSketchStyleProps>
              </a:ext>
            </a:extLst>
          </a:ln>
        </p:spPr>
        <p:txBody>
          <a:bodyPr wrap="square">
            <a:spAutoFit/>
          </a:bodyPr>
          <a:lstStyle/>
          <a:p>
            <a:pPr algn="ctr"/>
            <a:r>
              <a:rPr lang="en-US" sz="2200" b="1" dirty="0">
                <a:solidFill>
                  <a:schemeClr val="bg1"/>
                </a:solidFill>
                <a:latin typeface="DM Sans" pitchFamily="2" charset="0"/>
                <a:cs typeface="Calibri Light" panose="020F0302020204030204" pitchFamily="34" charset="0"/>
              </a:rPr>
              <a:t>Change in RNA-interactions leads to change in data</a:t>
            </a:r>
          </a:p>
        </p:txBody>
      </p:sp>
    </p:spTree>
    <p:extLst>
      <p:ext uri="{BB962C8B-B14F-4D97-AF65-F5344CB8AC3E}">
        <p14:creationId xmlns:p14="http://schemas.microsoft.com/office/powerpoint/2010/main" val="3270479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16982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1. </a:t>
            </a:r>
            <a:r>
              <a:rPr lang="de-DE" sz="2400" b="1" dirty="0" err="1">
                <a:solidFill>
                  <a:schemeClr val="bg1"/>
                </a:solidFill>
                <a:latin typeface="DM Sans" pitchFamily="2" charset="0"/>
                <a:cs typeface="Calibri Light" panose="020F0302020204030204" pitchFamily="34" charset="0"/>
              </a:rPr>
              <a:t>Preliminary</a:t>
            </a:r>
            <a:r>
              <a:rPr lang="de-DE" sz="2400" b="1" dirty="0">
                <a:solidFill>
                  <a:schemeClr val="bg1"/>
                </a:solidFill>
                <a:latin typeface="DM Sans" pitchFamily="2" charset="0"/>
                <a:cs typeface="Calibri Light" panose="020F0302020204030204" pitchFamily="34" charset="0"/>
              </a:rPr>
              <a:t> </a:t>
            </a:r>
            <a:r>
              <a:rPr lang="de-DE" sz="2400" b="1" dirty="0" err="1">
                <a:solidFill>
                  <a:schemeClr val="bg1"/>
                </a:solidFill>
                <a:latin typeface="DM Sans" pitchFamily="2" charset="0"/>
                <a:cs typeface="Calibri Light" panose="020F0302020204030204" pitchFamily="34" charset="0"/>
              </a:rPr>
              <a:t>Steps</a:t>
            </a:r>
            <a:endParaRPr lang="de-DE" sz="2400" b="1" dirty="0">
              <a:solidFill>
                <a:schemeClr val="bg1"/>
              </a:solidFill>
              <a:latin typeface="DM Sans" pitchFamily="2" charset="0"/>
              <a:cs typeface="Calibri Light" panose="020F0302020204030204" pitchFamily="34" charset="0"/>
            </a:endParaRPr>
          </a:p>
          <a:p>
            <a:pPr>
              <a:lnSpc>
                <a:spcPct val="150000"/>
              </a:lnSpc>
            </a:pPr>
            <a:r>
              <a:rPr lang="de-DE" sz="1800" b="1" dirty="0">
                <a:solidFill>
                  <a:schemeClr val="bg1"/>
                </a:solidFill>
                <a:latin typeface="DM Sans" pitchFamily="2" charset="0"/>
                <a:cs typeface="Calibri Light" panose="020F0302020204030204" pitchFamily="34" charset="0"/>
              </a:rPr>
              <a:t>-    Data </a:t>
            </a:r>
            <a:r>
              <a:rPr lang="de-DE" sz="1800" b="1" dirty="0" err="1">
                <a:solidFill>
                  <a:schemeClr val="bg1"/>
                </a:solidFill>
                <a:latin typeface="DM Sans" pitchFamily="2" charset="0"/>
                <a:cs typeface="Calibri Light" panose="020F0302020204030204" pitchFamily="34" charset="0"/>
              </a:rPr>
              <a:t>cleaning</a:t>
            </a:r>
            <a:endParaRPr lang="de-DE" sz="18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Normalization</a:t>
            </a:r>
            <a:endParaRPr lang="de-DE" sz="18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Reproducibility</a:t>
            </a:r>
            <a:endParaRPr lang="de-DE" sz="1800" b="1" dirty="0">
              <a:solidFill>
                <a:schemeClr val="bg1"/>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1"/>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1"/>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523494"/>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2. </a:t>
            </a:r>
            <a:r>
              <a:rPr lang="de-DE" sz="2400" b="1" dirty="0" err="1">
                <a:solidFill>
                  <a:schemeClr val="bg2">
                    <a:lumMod val="75000"/>
                  </a:schemeClr>
                </a:solidFill>
                <a:latin typeface="DM Sans" pitchFamily="2" charset="0"/>
                <a:cs typeface="Calibri Light" panose="020F0302020204030204" pitchFamily="34" charset="0"/>
              </a:rPr>
              <a:t>Identification</a:t>
            </a:r>
            <a:r>
              <a:rPr lang="de-DE" sz="2400" b="1" dirty="0">
                <a:solidFill>
                  <a:schemeClr val="bg2">
                    <a:lumMod val="75000"/>
                  </a:schemeClr>
                </a:solidFill>
                <a:latin typeface="DM Sans" pitchFamily="2" charset="0"/>
                <a:cs typeface="Calibri Light" panose="020F0302020204030204" pitchFamily="34" charset="0"/>
              </a:rPr>
              <a:t> of RNA-</a:t>
            </a:r>
            <a:r>
              <a:rPr lang="de-DE" sz="2400" b="1" dirty="0" err="1">
                <a:solidFill>
                  <a:schemeClr val="bg2">
                    <a:lumMod val="75000"/>
                  </a:schemeClr>
                </a:solidFill>
                <a:latin typeface="DM Sans" pitchFamily="2" charset="0"/>
                <a:cs typeface="Calibri Light" panose="020F0302020204030204" pitchFamily="34" charset="0"/>
              </a:rPr>
              <a:t>dependent</a:t>
            </a:r>
            <a:r>
              <a:rPr lang="de-DE" sz="2400" b="1" dirty="0">
                <a:solidFill>
                  <a:schemeClr val="bg2">
                    <a:lumMod val="75000"/>
                  </a:schemeClr>
                </a:solidFill>
                <a:latin typeface="DM Sans" pitchFamily="2" charset="0"/>
                <a:cs typeface="Calibri Light" panose="020F0302020204030204" pitchFamily="34" charset="0"/>
              </a:rPr>
              <a:t> Proteins</a:t>
            </a: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Defining</a:t>
            </a:r>
            <a:r>
              <a:rPr lang="de-DE" sz="1800" b="1" dirty="0">
                <a:solidFill>
                  <a:schemeClr val="bg2">
                    <a:lumMod val="75000"/>
                  </a:schemeClr>
                </a:solidFill>
                <a:latin typeface="DM Sans" pitchFamily="2" charset="0"/>
                <a:cs typeface="Calibri Light" panose="020F0302020204030204" pitchFamily="34" charset="0"/>
              </a:rPr>
              <a:t> selection </a:t>
            </a:r>
            <a:r>
              <a:rPr lang="de-DE" sz="1800" b="1" dirty="0" err="1">
                <a:solidFill>
                  <a:schemeClr val="bg2">
                    <a:lumMod val="75000"/>
                  </a:schemeClr>
                </a:solidFill>
                <a:latin typeface="DM Sans" pitchFamily="2" charset="0"/>
                <a:cs typeface="Calibri Light" panose="020F0302020204030204" pitchFamily="34" charset="0"/>
              </a:rPr>
              <a:t>criteria</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Applying</a:t>
            </a:r>
            <a:r>
              <a:rPr lang="de-DE" sz="1800" b="1" dirty="0">
                <a:solidFill>
                  <a:schemeClr val="bg2">
                    <a:lumMod val="75000"/>
                  </a:schemeClr>
                </a:solidFill>
                <a:latin typeface="DM Sans" pitchFamily="2" charset="0"/>
                <a:cs typeface="Calibri Light" panose="020F0302020204030204" pitchFamily="34" charset="0"/>
              </a:rPr>
              <a:t> selection </a:t>
            </a:r>
            <a:r>
              <a:rPr lang="de-DE" sz="1800" b="1" dirty="0" err="1">
                <a:solidFill>
                  <a:schemeClr val="bg2">
                    <a:lumMod val="75000"/>
                  </a:schemeClr>
                </a:solidFill>
                <a:latin typeface="DM Sans" pitchFamily="2" charset="0"/>
                <a:cs typeface="Calibri Light" panose="020F0302020204030204" pitchFamily="34" charset="0"/>
              </a:rPr>
              <a:t>criteria</a:t>
            </a:r>
            <a:endParaRPr lang="de-DE" sz="1800" b="1" dirty="0">
              <a:solidFill>
                <a:schemeClr val="bg2">
                  <a:lumMod val="75000"/>
                </a:schemeClr>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523494"/>
          </a:xfrm>
          <a:prstGeom prst="rect">
            <a:avLst/>
          </a:prstGeom>
          <a:noFill/>
        </p:spPr>
        <p:txBody>
          <a:bodyPr wrap="square">
            <a:spAutoFit/>
          </a:bodyPr>
          <a:lstStyle/>
          <a:p>
            <a:pPr>
              <a:tabLst>
                <a:tab pos="355600" algn="l"/>
              </a:tabLst>
            </a:pPr>
            <a:r>
              <a:rPr lang="de-DE" sz="2400" b="1" dirty="0">
                <a:solidFill>
                  <a:schemeClr val="bg2">
                    <a:lumMod val="75000"/>
                  </a:schemeClr>
                </a:solidFill>
                <a:latin typeface="DM Sans" pitchFamily="2" charset="0"/>
                <a:cs typeface="Calibri Light" panose="020F0302020204030204" pitchFamily="34" charset="0"/>
              </a:rPr>
              <a:t>3. Dimension </a:t>
            </a:r>
            <a:r>
              <a:rPr lang="de-DE" sz="2400" b="1" dirty="0" err="1">
                <a:solidFill>
                  <a:schemeClr val="bg2">
                    <a:lumMod val="75000"/>
                  </a:schemeClr>
                </a:solidFill>
                <a:latin typeface="DM Sans" pitchFamily="2" charset="0"/>
                <a:cs typeface="Calibri Light" panose="020F0302020204030204" pitchFamily="34" charset="0"/>
              </a:rPr>
              <a:t>Reduction</a:t>
            </a:r>
            <a:br>
              <a:rPr lang="de-DE" sz="2400" b="1" dirty="0">
                <a:solidFill>
                  <a:schemeClr val="bg2">
                    <a:lumMod val="75000"/>
                  </a:schemeClr>
                </a:solidFill>
                <a:latin typeface="DM Sans" pitchFamily="2" charset="0"/>
                <a:cs typeface="Calibri Light" panose="020F0302020204030204" pitchFamily="34" charset="0"/>
              </a:rPr>
            </a:br>
            <a:r>
              <a:rPr lang="de-DE" sz="2400" b="1" dirty="0">
                <a:solidFill>
                  <a:schemeClr val="bg2">
                    <a:lumMod val="75000"/>
                  </a:schemeClr>
                </a:solidFill>
                <a:latin typeface="DM Sans" pitchFamily="2" charset="0"/>
                <a:cs typeface="Calibri Light" panose="020F0302020204030204" pitchFamily="34" charset="0"/>
              </a:rPr>
              <a:t>Analysis</a:t>
            </a:r>
          </a:p>
          <a:p>
            <a:pPr>
              <a:lnSpc>
                <a:spcPct val="150000"/>
              </a:lnSpc>
            </a:pPr>
            <a:r>
              <a:rPr lang="en-US" sz="1800" b="1" dirty="0">
                <a:solidFill>
                  <a:schemeClr val="bg2">
                    <a:lumMod val="75000"/>
                  </a:schemeClr>
                </a:solidFill>
                <a:latin typeface="DM Sans" pitchFamily="2" charset="0"/>
                <a:cs typeface="Calibri Light" panose="020F0302020204030204" pitchFamily="34" charset="0"/>
              </a:rPr>
              <a:t>-    PCA and UMAP </a:t>
            </a:r>
          </a:p>
          <a:p>
            <a:r>
              <a:rPr lang="en-US" sz="1800" b="1" dirty="0">
                <a:solidFill>
                  <a:schemeClr val="bg2">
                    <a:lumMod val="75000"/>
                  </a:schemeClr>
                </a:solidFill>
                <a:latin typeface="DM Sans" pitchFamily="2" charset="0"/>
                <a:cs typeface="Calibri Light" panose="020F0302020204030204" pitchFamily="34" charset="0"/>
              </a:rPr>
              <a:t>-    Coloring proteins</a:t>
            </a: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14936"/>
            <a:ext cx="4572000" cy="1523494"/>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4. </a:t>
            </a:r>
            <a:r>
              <a:rPr lang="de-DE" sz="2400" b="1" dirty="0" err="1">
                <a:solidFill>
                  <a:schemeClr val="bg2">
                    <a:lumMod val="75000"/>
                  </a:schemeClr>
                </a:solidFill>
                <a:latin typeface="DM Sans" pitchFamily="2" charset="0"/>
                <a:cs typeface="Calibri Light" panose="020F0302020204030204" pitchFamily="34" charset="0"/>
              </a:rPr>
              <a:t>Developing</a:t>
            </a:r>
            <a:r>
              <a:rPr lang="de-DE" sz="2400" b="1" dirty="0">
                <a:solidFill>
                  <a:schemeClr val="bg2">
                    <a:lumMod val="75000"/>
                  </a:schemeClr>
                </a:solidFill>
                <a:latin typeface="DM Sans" pitchFamily="2" charset="0"/>
                <a:cs typeface="Calibri Light" panose="020F0302020204030204" pitchFamily="34" charset="0"/>
              </a:rPr>
              <a:t> a Linear Regression Model</a:t>
            </a: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Real shift</a:t>
            </a:r>
          </a:p>
          <a:p>
            <a:r>
              <a:rPr lang="de-DE" sz="1800" b="1" dirty="0">
                <a:solidFill>
                  <a:schemeClr val="bg2">
                    <a:lumMod val="75000"/>
                  </a:schemeClr>
                </a:solidFill>
                <a:latin typeface="DM Sans" pitchFamily="2" charset="0"/>
                <a:cs typeface="Calibri Light" panose="020F0302020204030204" pitchFamily="34" charset="0"/>
              </a:rPr>
              <a:t>-    Absolute shift</a:t>
            </a:r>
          </a:p>
        </p:txBody>
      </p:sp>
    </p:spTree>
    <p:extLst>
      <p:ext uri="{BB962C8B-B14F-4D97-AF65-F5344CB8AC3E}">
        <p14:creationId xmlns:p14="http://schemas.microsoft.com/office/powerpoint/2010/main" val="2674680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0B9736E-0B76-0D01-BFD1-A9224372EB7F}"/>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Normalization</a:t>
            </a:r>
            <a:endParaRPr lang="de-DE" sz="2400" b="1" dirty="0">
              <a:solidFill>
                <a:schemeClr val="bg1"/>
              </a:solidFill>
              <a:latin typeface="DM Sans" pitchFamily="2" charset="0"/>
              <a:cs typeface="Calibri Light" panose="020F0302020204030204" pitchFamily="34" charset="0"/>
            </a:endParaRPr>
          </a:p>
        </p:txBody>
      </p:sp>
      <p:pic>
        <p:nvPicPr>
          <p:cNvPr id="5" name="Grafik 4">
            <a:extLst>
              <a:ext uri="{FF2B5EF4-FFF2-40B4-BE49-F238E27FC236}">
                <a16:creationId xmlns:a16="http://schemas.microsoft.com/office/drawing/2014/main" id="{4ADA16F8-FA23-2826-7B5C-E75B3CB49E1D}"/>
              </a:ext>
            </a:extLst>
          </p:cNvPr>
          <p:cNvPicPr>
            <a:picLocks noChangeAspect="1"/>
          </p:cNvPicPr>
          <p:nvPr/>
        </p:nvPicPr>
        <p:blipFill>
          <a:blip r:embed="rId2"/>
          <a:stretch>
            <a:fillRect/>
          </a:stretch>
        </p:blipFill>
        <p:spPr>
          <a:xfrm>
            <a:off x="3595723" y="313896"/>
            <a:ext cx="1818697" cy="1107723"/>
          </a:xfrm>
          <a:prstGeom prst="rect">
            <a:avLst/>
          </a:prstGeom>
        </p:spPr>
      </p:pic>
      <p:pic>
        <p:nvPicPr>
          <p:cNvPr id="7" name="Grafik 6" descr="Ein Bild, das Tisch enthält.&#10;&#10;Automatisch generierte Beschreibung">
            <a:extLst>
              <a:ext uri="{FF2B5EF4-FFF2-40B4-BE49-F238E27FC236}">
                <a16:creationId xmlns:a16="http://schemas.microsoft.com/office/drawing/2014/main" id="{756F8901-02A5-4CD7-2B30-87E36C0A4DF0}"/>
              </a:ext>
            </a:extLst>
          </p:cNvPr>
          <p:cNvPicPr>
            <a:picLocks noChangeAspect="1"/>
          </p:cNvPicPr>
          <p:nvPr/>
        </p:nvPicPr>
        <p:blipFill>
          <a:blip r:embed="rId3"/>
          <a:stretch>
            <a:fillRect/>
          </a:stretch>
        </p:blipFill>
        <p:spPr>
          <a:xfrm>
            <a:off x="5725452" y="1698601"/>
            <a:ext cx="2896583" cy="2826561"/>
          </a:xfrm>
          <a:prstGeom prst="rect">
            <a:avLst/>
          </a:prstGeom>
        </p:spPr>
      </p:pic>
      <p:pic>
        <p:nvPicPr>
          <p:cNvPr id="9" name="Grafik 8" descr="Ein Bild, das Tisch enthält.&#10;&#10;Automatisch generierte Beschreibung">
            <a:extLst>
              <a:ext uri="{FF2B5EF4-FFF2-40B4-BE49-F238E27FC236}">
                <a16:creationId xmlns:a16="http://schemas.microsoft.com/office/drawing/2014/main" id="{68BE44ED-5291-0B93-498F-189BF8299801}"/>
              </a:ext>
            </a:extLst>
          </p:cNvPr>
          <p:cNvPicPr>
            <a:picLocks noChangeAspect="1"/>
          </p:cNvPicPr>
          <p:nvPr/>
        </p:nvPicPr>
        <p:blipFill>
          <a:blip r:embed="rId4"/>
          <a:stretch>
            <a:fillRect/>
          </a:stretch>
        </p:blipFill>
        <p:spPr>
          <a:xfrm>
            <a:off x="115057" y="1797164"/>
            <a:ext cx="3279428" cy="2458703"/>
          </a:xfrm>
          <a:prstGeom prst="rect">
            <a:avLst/>
          </a:prstGeom>
        </p:spPr>
      </p:pic>
      <p:sp>
        <p:nvSpPr>
          <p:cNvPr id="11" name="Bogen 10">
            <a:extLst>
              <a:ext uri="{FF2B5EF4-FFF2-40B4-BE49-F238E27FC236}">
                <a16:creationId xmlns:a16="http://schemas.microsoft.com/office/drawing/2014/main" id="{E55567E3-DB2E-5922-5A5E-D9E86F3A8566}"/>
              </a:ext>
            </a:extLst>
          </p:cNvPr>
          <p:cNvSpPr/>
          <p:nvPr/>
        </p:nvSpPr>
        <p:spPr>
          <a:xfrm rot="16200000">
            <a:off x="2226771" y="966795"/>
            <a:ext cx="1229135" cy="1229135"/>
          </a:xfrm>
          <a:prstGeom prst="arc">
            <a:avLst>
              <a:gd name="adj1" fmla="val 16200000"/>
              <a:gd name="adj2" fmla="val 46876"/>
            </a:avLst>
          </a:prstGeom>
          <a:ln w="1270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de-DE" dirty="0"/>
          </a:p>
        </p:txBody>
      </p:sp>
      <p:sp>
        <p:nvSpPr>
          <p:cNvPr id="13" name="Bogen 12">
            <a:extLst>
              <a:ext uri="{FF2B5EF4-FFF2-40B4-BE49-F238E27FC236}">
                <a16:creationId xmlns:a16="http://schemas.microsoft.com/office/drawing/2014/main" id="{EC1DB3F8-EF0B-7399-8E02-1DDE5981C6FC}"/>
              </a:ext>
            </a:extLst>
          </p:cNvPr>
          <p:cNvSpPr/>
          <p:nvPr/>
        </p:nvSpPr>
        <p:spPr>
          <a:xfrm>
            <a:off x="5468811" y="867757"/>
            <a:ext cx="1229135" cy="1229135"/>
          </a:xfrm>
          <a:prstGeom prst="arc">
            <a:avLst>
              <a:gd name="adj1" fmla="val 16200000"/>
              <a:gd name="adj2" fmla="val 46876"/>
            </a:avLst>
          </a:prstGeom>
          <a:ln w="1270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de-DE" dirty="0"/>
          </a:p>
        </p:txBody>
      </p:sp>
      <p:sp>
        <p:nvSpPr>
          <p:cNvPr id="14" name="Textfeld 13">
            <a:extLst>
              <a:ext uri="{FF2B5EF4-FFF2-40B4-BE49-F238E27FC236}">
                <a16:creationId xmlns:a16="http://schemas.microsoft.com/office/drawing/2014/main" id="{EAF709C5-79B6-09C5-F124-55106FD35561}"/>
              </a:ext>
            </a:extLst>
          </p:cNvPr>
          <p:cNvSpPr txBox="1"/>
          <p:nvPr/>
        </p:nvSpPr>
        <p:spPr>
          <a:xfrm>
            <a:off x="2086954" y="887633"/>
            <a:ext cx="382448" cy="307777"/>
          </a:xfrm>
          <a:prstGeom prst="rect">
            <a:avLst/>
          </a:prstGeom>
          <a:noFill/>
        </p:spPr>
        <p:txBody>
          <a:bodyPr wrap="square" rtlCol="0">
            <a:spAutoFit/>
          </a:bodyPr>
          <a:lstStyle/>
          <a:p>
            <a:r>
              <a:rPr lang="de-DE" dirty="0"/>
              <a:t>1)</a:t>
            </a:r>
          </a:p>
        </p:txBody>
      </p:sp>
      <p:sp>
        <p:nvSpPr>
          <p:cNvPr id="15" name="Textfeld 14">
            <a:extLst>
              <a:ext uri="{FF2B5EF4-FFF2-40B4-BE49-F238E27FC236}">
                <a16:creationId xmlns:a16="http://schemas.microsoft.com/office/drawing/2014/main" id="{931ABBA7-C9FF-12C0-3061-E490B54F2CD8}"/>
              </a:ext>
            </a:extLst>
          </p:cNvPr>
          <p:cNvSpPr txBox="1"/>
          <p:nvPr/>
        </p:nvSpPr>
        <p:spPr>
          <a:xfrm>
            <a:off x="6561113" y="887632"/>
            <a:ext cx="382448" cy="307777"/>
          </a:xfrm>
          <a:prstGeom prst="rect">
            <a:avLst/>
          </a:prstGeom>
          <a:noFill/>
        </p:spPr>
        <p:txBody>
          <a:bodyPr wrap="square" rtlCol="0">
            <a:spAutoFit/>
          </a:bodyPr>
          <a:lstStyle/>
          <a:p>
            <a:r>
              <a:rPr lang="de-DE" dirty="0"/>
              <a:t>2)</a:t>
            </a:r>
          </a:p>
        </p:txBody>
      </p:sp>
    </p:spTree>
    <p:extLst>
      <p:ext uri="{BB962C8B-B14F-4D97-AF65-F5344CB8AC3E}">
        <p14:creationId xmlns:p14="http://schemas.microsoft.com/office/powerpoint/2010/main" val="3103308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EB56B0F2-8727-594E-6C0E-DC9AFC356A7A}"/>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Normalization</a:t>
            </a:r>
            <a:endParaRPr lang="de-DE" sz="2400" b="1" dirty="0">
              <a:solidFill>
                <a:schemeClr val="bg1"/>
              </a:solidFill>
              <a:latin typeface="DM Sans" pitchFamily="2" charset="0"/>
              <a:cs typeface="Calibri Light" panose="020F0302020204030204" pitchFamily="34" charset="0"/>
            </a:endParaRPr>
          </a:p>
        </p:txBody>
      </p:sp>
      <p:pic>
        <p:nvPicPr>
          <p:cNvPr id="4" name="Grafik 3" descr="Ein Bild, das Text enthält.&#10;&#10;Automatisch generierte Beschreibung">
            <a:extLst>
              <a:ext uri="{FF2B5EF4-FFF2-40B4-BE49-F238E27FC236}">
                <a16:creationId xmlns:a16="http://schemas.microsoft.com/office/drawing/2014/main" id="{F43A56F5-4A13-556E-5725-C4887417B213}"/>
              </a:ext>
            </a:extLst>
          </p:cNvPr>
          <p:cNvPicPr>
            <a:picLocks noChangeAspect="1"/>
          </p:cNvPicPr>
          <p:nvPr/>
        </p:nvPicPr>
        <p:blipFill>
          <a:blip r:embed="rId2"/>
          <a:stretch>
            <a:fillRect/>
          </a:stretch>
        </p:blipFill>
        <p:spPr>
          <a:xfrm>
            <a:off x="425851" y="1513523"/>
            <a:ext cx="3272745" cy="1931319"/>
          </a:xfrm>
          <a:prstGeom prst="rect">
            <a:avLst/>
          </a:prstGeom>
        </p:spPr>
      </p:pic>
      <p:sp>
        <p:nvSpPr>
          <p:cNvPr id="3" name="Textfeld 2">
            <a:extLst>
              <a:ext uri="{FF2B5EF4-FFF2-40B4-BE49-F238E27FC236}">
                <a16:creationId xmlns:a16="http://schemas.microsoft.com/office/drawing/2014/main" id="{84CEA86A-4052-C2CB-6206-98FB7BAA2F90}"/>
              </a:ext>
            </a:extLst>
          </p:cNvPr>
          <p:cNvSpPr txBox="1"/>
          <p:nvPr/>
        </p:nvSpPr>
        <p:spPr>
          <a:xfrm>
            <a:off x="353683" y="1017871"/>
            <a:ext cx="1769533" cy="338554"/>
          </a:xfrm>
          <a:prstGeom prst="rect">
            <a:avLst/>
          </a:prstGeom>
          <a:noFill/>
        </p:spPr>
        <p:txBody>
          <a:bodyPr wrap="square" rtlCol="0">
            <a:spAutoFit/>
          </a:bodyPr>
          <a:lstStyle/>
          <a:p>
            <a:r>
              <a:rPr lang="de-DE" sz="1600" b="1" dirty="0" err="1">
                <a:latin typeface="DM Sans" pitchFamily="2" charset="0"/>
              </a:rPr>
              <a:t>Column-wise</a:t>
            </a:r>
            <a:r>
              <a:rPr lang="de-DE" sz="1600" b="1" dirty="0">
                <a:latin typeface="DM Sans" pitchFamily="2" charset="0"/>
              </a:rPr>
              <a:t>:</a:t>
            </a:r>
          </a:p>
        </p:txBody>
      </p:sp>
      <p:sp>
        <p:nvSpPr>
          <p:cNvPr id="5" name="Textfeld 4">
            <a:extLst>
              <a:ext uri="{FF2B5EF4-FFF2-40B4-BE49-F238E27FC236}">
                <a16:creationId xmlns:a16="http://schemas.microsoft.com/office/drawing/2014/main" id="{FA33D73D-7234-0E53-B51B-B869387B8F65}"/>
              </a:ext>
            </a:extLst>
          </p:cNvPr>
          <p:cNvSpPr txBox="1"/>
          <p:nvPr/>
        </p:nvSpPr>
        <p:spPr>
          <a:xfrm>
            <a:off x="4200740" y="1017871"/>
            <a:ext cx="1769533" cy="338554"/>
          </a:xfrm>
          <a:prstGeom prst="rect">
            <a:avLst/>
          </a:prstGeom>
          <a:noFill/>
        </p:spPr>
        <p:txBody>
          <a:bodyPr wrap="square" rtlCol="0">
            <a:spAutoFit/>
          </a:bodyPr>
          <a:lstStyle/>
          <a:p>
            <a:r>
              <a:rPr lang="de-DE" sz="1600" b="1" dirty="0" err="1">
                <a:latin typeface="DM Sans" pitchFamily="2" charset="0"/>
              </a:rPr>
              <a:t>Row-wise</a:t>
            </a:r>
            <a:r>
              <a:rPr lang="de-DE" sz="1600" b="1" dirty="0">
                <a:latin typeface="DM Sans" pitchFamily="2" charset="0"/>
              </a:rPr>
              <a:t>:</a:t>
            </a:r>
          </a:p>
        </p:txBody>
      </p:sp>
      <p:pic>
        <p:nvPicPr>
          <p:cNvPr id="13" name="Grafik 12">
            <a:extLst>
              <a:ext uri="{FF2B5EF4-FFF2-40B4-BE49-F238E27FC236}">
                <a16:creationId xmlns:a16="http://schemas.microsoft.com/office/drawing/2014/main" id="{5C4C2B13-7C49-3CF0-13BB-C4242F3CC6CA}"/>
              </a:ext>
            </a:extLst>
          </p:cNvPr>
          <p:cNvPicPr>
            <a:picLocks noChangeAspect="1"/>
          </p:cNvPicPr>
          <p:nvPr/>
        </p:nvPicPr>
        <p:blipFill>
          <a:blip r:embed="rId3"/>
          <a:stretch>
            <a:fillRect/>
          </a:stretch>
        </p:blipFill>
        <p:spPr>
          <a:xfrm>
            <a:off x="4282795" y="1750165"/>
            <a:ext cx="4029718" cy="1643169"/>
          </a:xfrm>
          <a:prstGeom prst="rect">
            <a:avLst/>
          </a:prstGeom>
        </p:spPr>
      </p:pic>
      <p:sp>
        <p:nvSpPr>
          <p:cNvPr id="14" name="Textfeld 13">
            <a:extLst>
              <a:ext uri="{FF2B5EF4-FFF2-40B4-BE49-F238E27FC236}">
                <a16:creationId xmlns:a16="http://schemas.microsoft.com/office/drawing/2014/main" id="{894CC3F5-E1C3-E52E-F550-4A5360FC8C26}"/>
              </a:ext>
            </a:extLst>
          </p:cNvPr>
          <p:cNvSpPr txBox="1"/>
          <p:nvPr/>
        </p:nvSpPr>
        <p:spPr>
          <a:xfrm>
            <a:off x="8416232" y="2235205"/>
            <a:ext cx="630439" cy="261610"/>
          </a:xfrm>
          <a:prstGeom prst="rect">
            <a:avLst/>
          </a:prstGeom>
          <a:noFill/>
          <a:ln w="19050">
            <a:solidFill>
              <a:srgbClr val="E2EFDA"/>
            </a:solidFill>
          </a:ln>
        </p:spPr>
        <p:txBody>
          <a:bodyPr wrap="square" rtlCol="0">
            <a:spAutoFit/>
          </a:bodyPr>
          <a:lstStyle/>
          <a:p>
            <a:r>
              <a:rPr lang="de-DE" sz="1100" dirty="0">
                <a:latin typeface="Calibri" panose="020F0502020204030204" pitchFamily="34" charset="0"/>
                <a:cs typeface="Calibri" panose="020F0502020204030204" pitchFamily="34" charset="0"/>
              </a:rPr>
              <a:t>∑ = 100</a:t>
            </a:r>
          </a:p>
        </p:txBody>
      </p:sp>
      <p:sp>
        <p:nvSpPr>
          <p:cNvPr id="17" name="Textfeld 16">
            <a:extLst>
              <a:ext uri="{FF2B5EF4-FFF2-40B4-BE49-F238E27FC236}">
                <a16:creationId xmlns:a16="http://schemas.microsoft.com/office/drawing/2014/main" id="{F328EEFC-7541-EE06-C7D9-7AEE2D577ECF}"/>
              </a:ext>
            </a:extLst>
          </p:cNvPr>
          <p:cNvSpPr txBox="1"/>
          <p:nvPr/>
        </p:nvSpPr>
        <p:spPr>
          <a:xfrm>
            <a:off x="8416232" y="2578896"/>
            <a:ext cx="630439" cy="261610"/>
          </a:xfrm>
          <a:prstGeom prst="rect">
            <a:avLst/>
          </a:prstGeom>
          <a:noFill/>
          <a:ln w="19050">
            <a:solidFill>
              <a:srgbClr val="DDEBF7"/>
            </a:solidFill>
          </a:ln>
        </p:spPr>
        <p:txBody>
          <a:bodyPr wrap="square" rtlCol="0">
            <a:spAutoFit/>
          </a:bodyPr>
          <a:lstStyle/>
          <a:p>
            <a:r>
              <a:rPr lang="de-DE" sz="1100" dirty="0">
                <a:latin typeface="Calibri" panose="020F0502020204030204" pitchFamily="34" charset="0"/>
                <a:cs typeface="Calibri" panose="020F0502020204030204" pitchFamily="34" charset="0"/>
              </a:rPr>
              <a:t>∑ = 100</a:t>
            </a:r>
          </a:p>
        </p:txBody>
      </p:sp>
      <p:sp>
        <p:nvSpPr>
          <p:cNvPr id="18" name="Textfeld 17">
            <a:extLst>
              <a:ext uri="{FF2B5EF4-FFF2-40B4-BE49-F238E27FC236}">
                <a16:creationId xmlns:a16="http://schemas.microsoft.com/office/drawing/2014/main" id="{A5D68AF6-184F-5A6A-72C9-431073416897}"/>
              </a:ext>
            </a:extLst>
          </p:cNvPr>
          <p:cNvSpPr txBox="1"/>
          <p:nvPr/>
        </p:nvSpPr>
        <p:spPr>
          <a:xfrm>
            <a:off x="8416232" y="2916001"/>
            <a:ext cx="630439" cy="261610"/>
          </a:xfrm>
          <a:prstGeom prst="rect">
            <a:avLst/>
          </a:prstGeom>
          <a:noFill/>
          <a:ln w="19050">
            <a:solidFill>
              <a:srgbClr val="FFF2CC"/>
            </a:solidFill>
          </a:ln>
        </p:spPr>
        <p:txBody>
          <a:bodyPr wrap="square" rtlCol="0">
            <a:spAutoFit/>
          </a:bodyPr>
          <a:lstStyle/>
          <a:p>
            <a:r>
              <a:rPr lang="de-DE" sz="1100" dirty="0">
                <a:latin typeface="Calibri" panose="020F0502020204030204" pitchFamily="34" charset="0"/>
                <a:cs typeface="Calibri" panose="020F0502020204030204" pitchFamily="34" charset="0"/>
              </a:rPr>
              <a:t>∑ = 100</a:t>
            </a:r>
          </a:p>
        </p:txBody>
      </p:sp>
      <p:cxnSp>
        <p:nvCxnSpPr>
          <p:cNvPr id="19" name="Gerader Verbinder 18">
            <a:extLst>
              <a:ext uri="{FF2B5EF4-FFF2-40B4-BE49-F238E27FC236}">
                <a16:creationId xmlns:a16="http://schemas.microsoft.com/office/drawing/2014/main" id="{6194F616-68AE-4817-DEDD-130796F2BCD3}"/>
              </a:ext>
            </a:extLst>
          </p:cNvPr>
          <p:cNvCxnSpPr/>
          <p:nvPr/>
        </p:nvCxnSpPr>
        <p:spPr>
          <a:xfrm>
            <a:off x="4042122" y="802416"/>
            <a:ext cx="0" cy="32499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908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7129078-98D4-6F19-8E5B-154E531BF5DB}"/>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Reproducibility</a:t>
            </a:r>
            <a:endParaRPr lang="de-DE" sz="2400" b="1" dirty="0">
              <a:solidFill>
                <a:schemeClr val="bg1"/>
              </a:solidFill>
              <a:latin typeface="DM Sans" pitchFamily="2" charset="0"/>
              <a:cs typeface="Calibri Light" panose="020F0302020204030204" pitchFamily="34" charset="0"/>
            </a:endParaRPr>
          </a:p>
        </p:txBody>
      </p:sp>
      <p:pic>
        <p:nvPicPr>
          <p:cNvPr id="5" name="Grafik 4">
            <a:extLst>
              <a:ext uri="{FF2B5EF4-FFF2-40B4-BE49-F238E27FC236}">
                <a16:creationId xmlns:a16="http://schemas.microsoft.com/office/drawing/2014/main" id="{5B39BADB-0F55-4080-5E18-D7FEFEB22781}"/>
              </a:ext>
            </a:extLst>
          </p:cNvPr>
          <p:cNvPicPr>
            <a:picLocks noChangeAspect="1"/>
          </p:cNvPicPr>
          <p:nvPr/>
        </p:nvPicPr>
        <p:blipFill>
          <a:blip r:embed="rId3"/>
          <a:stretch>
            <a:fillRect/>
          </a:stretch>
        </p:blipFill>
        <p:spPr>
          <a:xfrm>
            <a:off x="310610" y="1396325"/>
            <a:ext cx="4059895" cy="2506405"/>
          </a:xfrm>
          <a:prstGeom prst="rect">
            <a:avLst/>
          </a:prstGeom>
        </p:spPr>
      </p:pic>
      <p:pic>
        <p:nvPicPr>
          <p:cNvPr id="8" name="Grafik 7">
            <a:extLst>
              <a:ext uri="{FF2B5EF4-FFF2-40B4-BE49-F238E27FC236}">
                <a16:creationId xmlns:a16="http://schemas.microsoft.com/office/drawing/2014/main" id="{6D917807-BA50-7651-0095-F54FF9BE9157}"/>
              </a:ext>
            </a:extLst>
          </p:cNvPr>
          <p:cNvPicPr>
            <a:picLocks noChangeAspect="1"/>
          </p:cNvPicPr>
          <p:nvPr/>
        </p:nvPicPr>
        <p:blipFill>
          <a:blip r:embed="rId4"/>
          <a:stretch>
            <a:fillRect/>
          </a:stretch>
        </p:blipFill>
        <p:spPr>
          <a:xfrm>
            <a:off x="4895850" y="1319861"/>
            <a:ext cx="3730569" cy="2304958"/>
          </a:xfrm>
          <a:prstGeom prst="rect">
            <a:avLst/>
          </a:prstGeom>
        </p:spPr>
      </p:pic>
      <p:sp>
        <p:nvSpPr>
          <p:cNvPr id="7" name="Textfeld 6">
            <a:extLst>
              <a:ext uri="{FF2B5EF4-FFF2-40B4-BE49-F238E27FC236}">
                <a16:creationId xmlns:a16="http://schemas.microsoft.com/office/drawing/2014/main" id="{8F87CE1F-38A2-D713-A4C7-3418FCAE700C}"/>
              </a:ext>
            </a:extLst>
          </p:cNvPr>
          <p:cNvSpPr txBox="1"/>
          <p:nvPr/>
        </p:nvSpPr>
        <p:spPr>
          <a:xfrm>
            <a:off x="2936078" y="4273729"/>
            <a:ext cx="3919544" cy="338554"/>
          </a:xfrm>
          <a:prstGeom prst="rect">
            <a:avLst/>
          </a:prstGeom>
          <a:noFill/>
        </p:spPr>
        <p:txBody>
          <a:bodyPr wrap="square">
            <a:spAutoFit/>
          </a:bodyPr>
          <a:lstStyle/>
          <a:p>
            <a:r>
              <a:rPr lang="de-DE" sz="1600" b="1" dirty="0">
                <a:solidFill>
                  <a:schemeClr val="bg1"/>
                </a:solidFill>
                <a:latin typeface="DM Sans" pitchFamily="2" charset="0"/>
                <a:cs typeface="Calibri Light" panose="020F0302020204030204" pitchFamily="34" charset="0"/>
              </a:rPr>
              <a:t>→ </a:t>
            </a:r>
            <a:r>
              <a:rPr lang="de-DE" sz="1600" b="1" dirty="0" err="1">
                <a:solidFill>
                  <a:schemeClr val="bg1"/>
                </a:solidFill>
                <a:latin typeface="DM Sans" pitchFamily="2" charset="0"/>
                <a:cs typeface="Calibri Light" panose="020F0302020204030204" pitchFamily="34" charset="0"/>
              </a:rPr>
              <a:t>removal</a:t>
            </a:r>
            <a:r>
              <a:rPr lang="de-DE" sz="1600" b="1" dirty="0">
                <a:solidFill>
                  <a:schemeClr val="bg1"/>
                </a:solidFill>
                <a:latin typeface="DM Sans" pitchFamily="2" charset="0"/>
                <a:cs typeface="Calibri Light" panose="020F0302020204030204" pitchFamily="34" charset="0"/>
              </a:rPr>
              <a:t> </a:t>
            </a:r>
            <a:r>
              <a:rPr lang="de-DE" sz="1600" b="1" dirty="0" err="1">
                <a:solidFill>
                  <a:schemeClr val="bg1"/>
                </a:solidFill>
                <a:latin typeface="DM Sans" pitchFamily="2" charset="0"/>
                <a:cs typeface="Calibri Light" panose="020F0302020204030204" pitchFamily="34" charset="0"/>
              </a:rPr>
              <a:t>of</a:t>
            </a:r>
            <a:r>
              <a:rPr lang="de-DE" sz="1600" b="1" dirty="0">
                <a:solidFill>
                  <a:schemeClr val="bg1"/>
                </a:solidFill>
                <a:latin typeface="DM Sans" pitchFamily="2" charset="0"/>
                <a:cs typeface="Calibri Light" panose="020F0302020204030204" pitchFamily="34" charset="0"/>
              </a:rPr>
              <a:t> 25 </a:t>
            </a:r>
            <a:r>
              <a:rPr lang="de-DE" sz="1600" b="1" dirty="0" err="1">
                <a:solidFill>
                  <a:schemeClr val="bg1"/>
                </a:solidFill>
                <a:latin typeface="DM Sans" pitchFamily="2" charset="0"/>
                <a:cs typeface="Calibri Light" panose="020F0302020204030204" pitchFamily="34" charset="0"/>
              </a:rPr>
              <a:t>proteins</a:t>
            </a:r>
            <a:endParaRPr lang="de-DE" sz="1600" b="1" dirty="0">
              <a:solidFill>
                <a:schemeClr val="bg1"/>
              </a:solidFill>
              <a:latin typeface="DM Sans" pitchFamily="2" charset="0"/>
              <a:cs typeface="Calibri Light" panose="020F0302020204030204" pitchFamily="34" charset="0"/>
            </a:endParaRPr>
          </a:p>
        </p:txBody>
      </p:sp>
    </p:spTree>
    <p:extLst>
      <p:ext uri="{BB962C8B-B14F-4D97-AF65-F5344CB8AC3E}">
        <p14:creationId xmlns:p14="http://schemas.microsoft.com/office/powerpoint/2010/main" val="2743507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169825"/>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1. </a:t>
            </a:r>
            <a:r>
              <a:rPr lang="de-DE" sz="2400" b="1" dirty="0" err="1">
                <a:solidFill>
                  <a:schemeClr val="bg2">
                    <a:lumMod val="75000"/>
                  </a:schemeClr>
                </a:solidFill>
                <a:latin typeface="DM Sans" pitchFamily="2" charset="0"/>
                <a:cs typeface="Calibri Light" panose="020F0302020204030204" pitchFamily="34" charset="0"/>
              </a:rPr>
              <a:t>Preliminary</a:t>
            </a:r>
            <a:r>
              <a:rPr lang="de-DE" sz="2400" b="1" dirty="0">
                <a:solidFill>
                  <a:schemeClr val="bg2">
                    <a:lumMod val="75000"/>
                  </a:schemeClr>
                </a:solidFill>
                <a:latin typeface="DM Sans" pitchFamily="2" charset="0"/>
                <a:cs typeface="Calibri Light" panose="020F0302020204030204" pitchFamily="34" charset="0"/>
              </a:rPr>
              <a:t> </a:t>
            </a:r>
            <a:r>
              <a:rPr lang="de-DE" sz="2400" b="1" dirty="0" err="1">
                <a:solidFill>
                  <a:schemeClr val="bg2">
                    <a:lumMod val="75000"/>
                  </a:schemeClr>
                </a:solidFill>
                <a:latin typeface="DM Sans" pitchFamily="2" charset="0"/>
                <a:cs typeface="Calibri Light" panose="020F0302020204030204" pitchFamily="34" charset="0"/>
              </a:rPr>
              <a:t>Steps</a:t>
            </a:r>
            <a:endParaRPr lang="de-DE" sz="2400" b="1" dirty="0">
              <a:solidFill>
                <a:schemeClr val="bg2">
                  <a:lumMod val="75000"/>
                </a:schemeClr>
              </a:solidFill>
              <a:latin typeface="DM Sans" pitchFamily="2" charset="0"/>
              <a:cs typeface="Calibri Light" panose="020F0302020204030204" pitchFamily="34" charset="0"/>
            </a:endParaRP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Data </a:t>
            </a:r>
            <a:r>
              <a:rPr lang="de-DE" sz="1800" b="1" dirty="0" err="1">
                <a:solidFill>
                  <a:schemeClr val="bg2">
                    <a:lumMod val="75000"/>
                  </a:schemeClr>
                </a:solidFill>
                <a:latin typeface="DM Sans" pitchFamily="2" charset="0"/>
                <a:cs typeface="Calibri Light" panose="020F0302020204030204" pitchFamily="34" charset="0"/>
              </a:rPr>
              <a:t>cleaning</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Normalization</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Reproducibility</a:t>
            </a:r>
            <a:endParaRPr lang="de-DE" sz="1800" b="1" dirty="0">
              <a:solidFill>
                <a:schemeClr val="bg2">
                  <a:lumMod val="7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7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75000"/>
                </a:schemeClr>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523494"/>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2. </a:t>
            </a:r>
            <a:r>
              <a:rPr lang="de-DE" sz="2400" b="1" dirty="0" err="1">
                <a:solidFill>
                  <a:schemeClr val="bg1"/>
                </a:solidFill>
                <a:latin typeface="DM Sans" pitchFamily="2" charset="0"/>
                <a:cs typeface="Calibri Light" panose="020F0302020204030204" pitchFamily="34" charset="0"/>
              </a:rPr>
              <a:t>Identification</a:t>
            </a:r>
            <a:r>
              <a:rPr lang="de-DE" sz="2400" b="1" dirty="0">
                <a:solidFill>
                  <a:schemeClr val="bg1"/>
                </a:solidFill>
                <a:latin typeface="DM Sans" pitchFamily="2" charset="0"/>
                <a:cs typeface="Calibri Light" panose="020F0302020204030204" pitchFamily="34" charset="0"/>
              </a:rPr>
              <a:t> of RNA-</a:t>
            </a:r>
            <a:r>
              <a:rPr lang="de-DE" sz="2400" b="1" dirty="0" err="1">
                <a:solidFill>
                  <a:schemeClr val="bg1"/>
                </a:solidFill>
                <a:latin typeface="DM Sans" pitchFamily="2" charset="0"/>
                <a:cs typeface="Calibri Light" panose="020F0302020204030204" pitchFamily="34" charset="0"/>
              </a:rPr>
              <a:t>dependent</a:t>
            </a:r>
            <a:r>
              <a:rPr lang="de-DE" sz="2400" b="1" dirty="0">
                <a:solidFill>
                  <a:schemeClr val="bg1"/>
                </a:solidFill>
                <a:latin typeface="DM Sans" pitchFamily="2" charset="0"/>
                <a:cs typeface="Calibri Light" panose="020F0302020204030204" pitchFamily="34" charset="0"/>
              </a:rPr>
              <a:t> Proteins</a:t>
            </a:r>
          </a:p>
          <a:p>
            <a:pPr>
              <a:lnSpc>
                <a:spcPct val="150000"/>
              </a:lnSpc>
            </a:pPr>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Defining</a:t>
            </a:r>
            <a:r>
              <a:rPr lang="de-DE" sz="1800" b="1" dirty="0">
                <a:solidFill>
                  <a:schemeClr val="bg1"/>
                </a:solidFill>
                <a:latin typeface="DM Sans" pitchFamily="2" charset="0"/>
                <a:cs typeface="Calibri Light" panose="020F0302020204030204" pitchFamily="34" charset="0"/>
              </a:rPr>
              <a:t> selection </a:t>
            </a:r>
            <a:r>
              <a:rPr lang="de-DE" sz="1800" b="1" dirty="0" err="1">
                <a:solidFill>
                  <a:schemeClr val="bg1"/>
                </a:solidFill>
                <a:latin typeface="DM Sans" pitchFamily="2" charset="0"/>
                <a:cs typeface="Calibri Light" panose="020F0302020204030204" pitchFamily="34" charset="0"/>
              </a:rPr>
              <a:t>criteria</a:t>
            </a:r>
            <a:endParaRPr lang="de-DE" sz="18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Applying</a:t>
            </a:r>
            <a:r>
              <a:rPr lang="de-DE" sz="1800" b="1" dirty="0">
                <a:solidFill>
                  <a:schemeClr val="bg1"/>
                </a:solidFill>
                <a:latin typeface="DM Sans" pitchFamily="2" charset="0"/>
                <a:cs typeface="Calibri Light" panose="020F0302020204030204" pitchFamily="34" charset="0"/>
              </a:rPr>
              <a:t> selection </a:t>
            </a:r>
            <a:r>
              <a:rPr lang="de-DE" sz="1800" b="1" dirty="0" err="1">
                <a:solidFill>
                  <a:schemeClr val="bg1"/>
                </a:solidFill>
                <a:latin typeface="DM Sans" pitchFamily="2" charset="0"/>
                <a:cs typeface="Calibri Light" panose="020F0302020204030204" pitchFamily="34" charset="0"/>
              </a:rPr>
              <a:t>criteria</a:t>
            </a:r>
            <a:endParaRPr lang="de-DE" sz="1800" b="1" dirty="0">
              <a:solidFill>
                <a:schemeClr val="bg1"/>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523494"/>
          </a:xfrm>
          <a:prstGeom prst="rect">
            <a:avLst/>
          </a:prstGeom>
          <a:noFill/>
        </p:spPr>
        <p:txBody>
          <a:bodyPr wrap="square">
            <a:spAutoFit/>
          </a:bodyPr>
          <a:lstStyle/>
          <a:p>
            <a:pPr>
              <a:tabLst>
                <a:tab pos="355600" algn="l"/>
              </a:tabLst>
            </a:pPr>
            <a:r>
              <a:rPr lang="de-DE" sz="2400" b="1" dirty="0">
                <a:solidFill>
                  <a:schemeClr val="bg2">
                    <a:lumMod val="75000"/>
                  </a:schemeClr>
                </a:solidFill>
                <a:latin typeface="DM Sans" pitchFamily="2" charset="0"/>
                <a:cs typeface="Calibri Light" panose="020F0302020204030204" pitchFamily="34" charset="0"/>
              </a:rPr>
              <a:t>3. Dimension </a:t>
            </a:r>
            <a:r>
              <a:rPr lang="de-DE" sz="2400" b="1" dirty="0" err="1">
                <a:solidFill>
                  <a:schemeClr val="bg2">
                    <a:lumMod val="75000"/>
                  </a:schemeClr>
                </a:solidFill>
                <a:latin typeface="DM Sans" pitchFamily="2" charset="0"/>
                <a:cs typeface="Calibri Light" panose="020F0302020204030204" pitchFamily="34" charset="0"/>
              </a:rPr>
              <a:t>Reduction</a:t>
            </a:r>
            <a:br>
              <a:rPr lang="de-DE" sz="2400" b="1" dirty="0">
                <a:solidFill>
                  <a:schemeClr val="bg2">
                    <a:lumMod val="75000"/>
                  </a:schemeClr>
                </a:solidFill>
                <a:latin typeface="DM Sans" pitchFamily="2" charset="0"/>
                <a:cs typeface="Calibri Light" panose="020F0302020204030204" pitchFamily="34" charset="0"/>
              </a:rPr>
            </a:br>
            <a:r>
              <a:rPr lang="de-DE" sz="2400" b="1" dirty="0">
                <a:solidFill>
                  <a:schemeClr val="bg2">
                    <a:lumMod val="75000"/>
                  </a:schemeClr>
                </a:solidFill>
                <a:latin typeface="DM Sans" pitchFamily="2" charset="0"/>
                <a:cs typeface="Calibri Light" panose="020F0302020204030204" pitchFamily="34" charset="0"/>
              </a:rPr>
              <a:t>Analysis</a:t>
            </a:r>
          </a:p>
          <a:p>
            <a:pPr>
              <a:lnSpc>
                <a:spcPct val="150000"/>
              </a:lnSpc>
            </a:pPr>
            <a:r>
              <a:rPr lang="en-US" sz="1800" b="1" dirty="0">
                <a:solidFill>
                  <a:schemeClr val="bg2">
                    <a:lumMod val="75000"/>
                  </a:schemeClr>
                </a:solidFill>
                <a:latin typeface="DM Sans" pitchFamily="2" charset="0"/>
                <a:cs typeface="Calibri Light" panose="020F0302020204030204" pitchFamily="34" charset="0"/>
              </a:rPr>
              <a:t>-    PCA and UMAP </a:t>
            </a:r>
          </a:p>
          <a:p>
            <a:r>
              <a:rPr lang="en-US" sz="1800" b="1" dirty="0">
                <a:solidFill>
                  <a:schemeClr val="bg2">
                    <a:lumMod val="75000"/>
                  </a:schemeClr>
                </a:solidFill>
                <a:latin typeface="DM Sans" pitchFamily="2" charset="0"/>
                <a:cs typeface="Calibri Light" panose="020F0302020204030204" pitchFamily="34" charset="0"/>
              </a:rPr>
              <a:t>-    Coloring proteins</a:t>
            </a: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14936"/>
            <a:ext cx="4572000" cy="1523494"/>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4. </a:t>
            </a:r>
            <a:r>
              <a:rPr lang="de-DE" sz="2400" b="1" dirty="0" err="1">
                <a:solidFill>
                  <a:schemeClr val="bg2">
                    <a:lumMod val="75000"/>
                  </a:schemeClr>
                </a:solidFill>
                <a:latin typeface="DM Sans" pitchFamily="2" charset="0"/>
                <a:cs typeface="Calibri Light" panose="020F0302020204030204" pitchFamily="34" charset="0"/>
              </a:rPr>
              <a:t>Developing</a:t>
            </a:r>
            <a:r>
              <a:rPr lang="de-DE" sz="2400" b="1" dirty="0">
                <a:solidFill>
                  <a:schemeClr val="bg2">
                    <a:lumMod val="75000"/>
                  </a:schemeClr>
                </a:solidFill>
                <a:latin typeface="DM Sans" pitchFamily="2" charset="0"/>
                <a:cs typeface="Calibri Light" panose="020F0302020204030204" pitchFamily="34" charset="0"/>
              </a:rPr>
              <a:t> a Linear Regression Model</a:t>
            </a: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Real shift</a:t>
            </a:r>
          </a:p>
          <a:p>
            <a:r>
              <a:rPr lang="de-DE" sz="1800" b="1" dirty="0">
                <a:solidFill>
                  <a:schemeClr val="bg2">
                    <a:lumMod val="75000"/>
                  </a:schemeClr>
                </a:solidFill>
                <a:latin typeface="DM Sans" pitchFamily="2" charset="0"/>
                <a:cs typeface="Calibri Light" panose="020F0302020204030204" pitchFamily="34" charset="0"/>
              </a:rPr>
              <a:t>-    Absolute shift</a:t>
            </a:r>
          </a:p>
        </p:txBody>
      </p:sp>
    </p:spTree>
    <p:extLst>
      <p:ext uri="{BB962C8B-B14F-4D97-AF65-F5344CB8AC3E}">
        <p14:creationId xmlns:p14="http://schemas.microsoft.com/office/powerpoint/2010/main" val="2183242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08C52D0F-9D3E-CEA5-78B4-6BEF24D1C04E}"/>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Defining</a:t>
            </a:r>
            <a:r>
              <a:rPr lang="de-DE" sz="2400" b="1" dirty="0">
                <a:solidFill>
                  <a:schemeClr val="bg1"/>
                </a:solidFill>
                <a:latin typeface="DM Sans" pitchFamily="2" charset="0"/>
                <a:cs typeface="Calibri Light" panose="020F0302020204030204" pitchFamily="34" charset="0"/>
              </a:rPr>
              <a:t> Selection </a:t>
            </a:r>
            <a:r>
              <a:rPr lang="de-DE" sz="2400" b="1" dirty="0" err="1">
                <a:solidFill>
                  <a:schemeClr val="bg1"/>
                </a:solidFill>
                <a:latin typeface="DM Sans" pitchFamily="2" charset="0"/>
                <a:cs typeface="Calibri Light" panose="020F0302020204030204" pitchFamily="34" charset="0"/>
              </a:rPr>
              <a:t>Criteria</a:t>
            </a:r>
            <a:endParaRPr lang="de-DE" sz="2400" b="1" dirty="0">
              <a:solidFill>
                <a:schemeClr val="bg1"/>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B010C03-326D-10AB-2721-6DFDBEF3B9B2}"/>
              </a:ext>
            </a:extLst>
          </p:cNvPr>
          <p:cNvSpPr txBox="1"/>
          <p:nvPr/>
        </p:nvSpPr>
        <p:spPr>
          <a:xfrm>
            <a:off x="353682" y="1074806"/>
            <a:ext cx="8004559" cy="1015663"/>
          </a:xfrm>
          <a:prstGeom prst="rect">
            <a:avLst/>
          </a:prstGeom>
          <a:noFill/>
        </p:spPr>
        <p:txBody>
          <a:bodyPr wrap="square" rtlCol="0">
            <a:spAutoFit/>
          </a:bodyPr>
          <a:lstStyle/>
          <a:p>
            <a:pPr>
              <a:lnSpc>
                <a:spcPct val="200000"/>
              </a:lnSpc>
              <a:tabLst>
                <a:tab pos="357188" algn="l"/>
              </a:tabLst>
            </a:pPr>
            <a:r>
              <a:rPr lang="en-US" sz="1600" b="1" dirty="0">
                <a:solidFill>
                  <a:schemeClr val="bg1"/>
                </a:solidFill>
                <a:latin typeface="DM Sans" pitchFamily="2" charset="0"/>
                <a:cs typeface="Calibri Light" panose="020F0302020204030204" pitchFamily="34" charset="0"/>
              </a:rPr>
              <a:t>1. 	Selection Criterion:</a:t>
            </a:r>
            <a:endParaRPr lang="en-US" sz="1600" b="1" baseline="30000" dirty="0">
              <a:solidFill>
                <a:schemeClr val="bg1"/>
              </a:solidFill>
              <a:latin typeface="DM Sans" pitchFamily="2" charset="0"/>
              <a:cs typeface="Calibri Light" panose="020F0302020204030204" pitchFamily="34" charset="0"/>
            </a:endParaRPr>
          </a:p>
          <a:p>
            <a:pPr algn="just">
              <a:tabLst>
                <a:tab pos="357188" algn="l"/>
              </a:tabLst>
            </a:pPr>
            <a:r>
              <a:rPr lang="en-US" dirty="0">
                <a:latin typeface="DM Sans" pitchFamily="2" charset="0"/>
              </a:rPr>
              <a:t>	The position of the global protein amount maximum across all 25 fractions shows an</a:t>
            </a:r>
            <a:br>
              <a:rPr lang="en-US" dirty="0">
                <a:latin typeface="DM Sans" pitchFamily="2" charset="0"/>
              </a:rPr>
            </a:br>
            <a:r>
              <a:rPr lang="en-US" dirty="0">
                <a:latin typeface="DM Sans" pitchFamily="2" charset="0"/>
              </a:rPr>
              <a:t>	absolute shift between control and RNase greater than one fraction.</a:t>
            </a:r>
            <a:endParaRPr lang="en-US" sz="1100" dirty="0">
              <a:solidFill>
                <a:schemeClr val="bg1"/>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E0EE7313-FA70-419A-59C4-88F9DE0BEB36}"/>
              </a:ext>
            </a:extLst>
          </p:cNvPr>
          <p:cNvSpPr txBox="1"/>
          <p:nvPr/>
        </p:nvSpPr>
        <p:spPr>
          <a:xfrm>
            <a:off x="353682" y="3053030"/>
            <a:ext cx="8004559" cy="1015663"/>
          </a:xfrm>
          <a:prstGeom prst="rect">
            <a:avLst/>
          </a:prstGeom>
          <a:noFill/>
        </p:spPr>
        <p:txBody>
          <a:bodyPr wrap="square" rtlCol="0">
            <a:spAutoFit/>
          </a:bodyPr>
          <a:lstStyle/>
          <a:p>
            <a:pPr>
              <a:lnSpc>
                <a:spcPct val="200000"/>
              </a:lnSpc>
              <a:tabLst>
                <a:tab pos="357188" algn="l"/>
              </a:tabLst>
            </a:pPr>
            <a:r>
              <a:rPr lang="en-US" sz="1600" b="1" dirty="0">
                <a:solidFill>
                  <a:schemeClr val="bg1"/>
                </a:solidFill>
                <a:latin typeface="DM Sans" pitchFamily="2" charset="0"/>
                <a:cs typeface="Calibri Light" panose="020F0302020204030204" pitchFamily="34" charset="0"/>
              </a:rPr>
              <a:t>2. 	Selection Criterion:</a:t>
            </a:r>
          </a:p>
          <a:p>
            <a:pPr algn="just">
              <a:tabLst>
                <a:tab pos="357188" algn="l"/>
              </a:tabLst>
            </a:pPr>
            <a:r>
              <a:rPr lang="en-US" dirty="0">
                <a:latin typeface="DM Sans" pitchFamily="2" charset="0"/>
              </a:rPr>
              <a:t>	A significant difference in protein amount at the position of the global maximum in</a:t>
            </a:r>
            <a:br>
              <a:rPr lang="en-US" dirty="0">
                <a:latin typeface="DM Sans" pitchFamily="2" charset="0"/>
              </a:rPr>
            </a:br>
            <a:r>
              <a:rPr lang="en-US" dirty="0">
                <a:latin typeface="DM Sans" pitchFamily="2" charset="0"/>
              </a:rPr>
              <a:t>	control and the respective fraction in RNase.</a:t>
            </a:r>
            <a:endParaRPr lang="en-US" sz="1100" dirty="0">
              <a:solidFill>
                <a:schemeClr val="bg1"/>
              </a:solidFill>
              <a:latin typeface="DM Sans" pitchFamily="2" charset="0"/>
              <a:cs typeface="Calibri Light" panose="020F0302020204030204" pitchFamily="34" charset="0"/>
            </a:endParaRPr>
          </a:p>
        </p:txBody>
      </p:sp>
      <p:sp>
        <p:nvSpPr>
          <p:cNvPr id="5" name="Textfeld 4">
            <a:extLst>
              <a:ext uri="{FF2B5EF4-FFF2-40B4-BE49-F238E27FC236}">
                <a16:creationId xmlns:a16="http://schemas.microsoft.com/office/drawing/2014/main" id="{417A2755-B217-267C-9000-07E4CED27D26}"/>
              </a:ext>
            </a:extLst>
          </p:cNvPr>
          <p:cNvSpPr txBox="1"/>
          <p:nvPr/>
        </p:nvSpPr>
        <p:spPr>
          <a:xfrm>
            <a:off x="4324832" y="2571750"/>
            <a:ext cx="859417" cy="307777"/>
          </a:xfrm>
          <a:prstGeom prst="rect">
            <a:avLst/>
          </a:prstGeom>
          <a:noFill/>
        </p:spPr>
        <p:txBody>
          <a:bodyPr wrap="square" rtlCol="0">
            <a:spAutoFit/>
          </a:bodyPr>
          <a:lstStyle/>
          <a:p>
            <a:r>
              <a:rPr lang="de-DE" b="1" i="1" dirty="0">
                <a:latin typeface="DM Sans" pitchFamily="2" charset="0"/>
              </a:rPr>
              <a:t>and</a:t>
            </a:r>
          </a:p>
        </p:txBody>
      </p:sp>
    </p:spTree>
    <p:extLst>
      <p:ext uri="{BB962C8B-B14F-4D97-AF65-F5344CB8AC3E}">
        <p14:creationId xmlns:p14="http://schemas.microsoft.com/office/powerpoint/2010/main" val="751628892"/>
      </p:ext>
    </p:extLst>
  </p:cSld>
  <p:clrMapOvr>
    <a:masterClrMapping/>
  </p:clrMapOvr>
</p:sld>
</file>

<file path=ppt/theme/theme1.xml><?xml version="1.0" encoding="utf-8"?>
<a:theme xmlns:a="http://schemas.openxmlformats.org/drawingml/2006/main" name="Bathroom Remodel Project Proposal by Slidesgo">
  <a:themeElements>
    <a:clrScheme name="Simple Light">
      <a:dk1>
        <a:srgbClr val="D9D9D9"/>
      </a:dk1>
      <a:lt1>
        <a:srgbClr val="0A0A0A"/>
      </a:lt1>
      <a:dk2>
        <a:srgbClr val="FFFFFF"/>
      </a:dk2>
      <a:lt2>
        <a:srgbClr val="858484"/>
      </a:lt2>
      <a:accent1>
        <a:srgbClr val="B6B5B5"/>
      </a:accent1>
      <a:accent2>
        <a:srgbClr val="FFFFFF"/>
      </a:accent2>
      <a:accent3>
        <a:srgbClr val="FFFFFF"/>
      </a:accent3>
      <a:accent4>
        <a:srgbClr val="FFFFFF"/>
      </a:accent4>
      <a:accent5>
        <a:srgbClr val="FFFFFF"/>
      </a:accent5>
      <a:accent6>
        <a:srgbClr val="FFFFFF"/>
      </a:accent6>
      <a:hlink>
        <a:srgbClr val="0A0A0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1750</Words>
  <Application>Microsoft Office PowerPoint</Application>
  <PresentationFormat>Bildschirmpräsentation (16:9)</PresentationFormat>
  <Paragraphs>167</Paragraphs>
  <Slides>19</Slides>
  <Notes>10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19</vt:i4>
      </vt:variant>
    </vt:vector>
  </HeadingPairs>
  <TitlesOfParts>
    <vt:vector size="24" baseType="lpstr">
      <vt:lpstr>Calibri</vt:lpstr>
      <vt:lpstr>DM Serif Display</vt:lpstr>
      <vt:lpstr>DM Sans</vt:lpstr>
      <vt:lpstr>Arial</vt:lpstr>
      <vt:lpstr>Bathroom Remodel Project Proposal by Slidesgo</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Lennart Müller</dc:creator>
  <cp:lastModifiedBy>Sebastian Rickert</cp:lastModifiedBy>
  <cp:revision>54</cp:revision>
  <dcterms:modified xsi:type="dcterms:W3CDTF">2022-07-17T19:16:31Z</dcterms:modified>
</cp:coreProperties>
</file>